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Hind"/>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Hind-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Hind-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800"/>
              <a:t>For this experience prototype, we tackled the problem of connecting different artists to collaborate with one another. Our idea uses a Tinder-esque rating system that matches users who both indicate an interest in collaborating with one another. Users may swipe right on other users to indicate an interest in collaborating after viewing a short 20-30 second video of another user demonstrating their musical talent. A 20-30 second limit keeps this idea in tune with other social media platforms and prompts for a greater degree of creativity from users since every second counts.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61111"/>
              <a:buFont typeface="Arial"/>
              <a:buNone/>
            </a:pPr>
            <a:r>
              <a:rPr lang="en" sz="1800">
                <a:solidFill>
                  <a:schemeClr val="dk1"/>
                </a:solidFill>
              </a:rPr>
              <a:t> We each put on a small 20-30 second performance for a test subject at the Stanford radio station (with an interest in music) named Jack. For most of us this involved light singing, with a little dancing. Jack was provided a card with our names written on it, and asked to indicate on this card whether or not he would be interested in collaborating with us musically after seeing this brief snippet of our “talent”. We then got together in a separate room and made judgments as to whether we would be interested in collaborating with him. To keep him from having to put himself in an uncomfortable position by making him perform for us to judge, we randomized which ones of us were going to say “yes” to collaborating with him. We then asked him to reveal which people he answered yes to, and the end result was that he was matched for a collaboration with Michael! (Both responded yes to an interest in collaborating).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61111"/>
              <a:buFont typeface="Arial"/>
              <a:buNone/>
            </a:pPr>
            <a:r>
              <a:rPr lang="en" sz="1800"/>
              <a:t>we did two iterations of this experiment. In the first, we asked the participant to keep looking until they find a concert they’re happy with. The participant ended up spending 11 minutes and 14 seconds to check out three artists, listen to 1 song from each and choose to buy the ticket for one. Their process included searching for concerts on a website such as songkick, and then switching to youtube or spotify to listen to the artists of their prospective concert choices. After which, they would continue to try to buy it from a range of ticket resellers online, all of which require you to sign up -- adding to the required time.</a:t>
            </a:r>
          </a:p>
          <a:p>
            <a:pPr lvl="0">
              <a:spcBef>
                <a:spcPts val="0"/>
              </a:spcBef>
              <a:buClr>
                <a:schemeClr val="dk1"/>
              </a:buClr>
              <a:buSzPct val="61111"/>
              <a:buFont typeface="Arial"/>
              <a:buNone/>
            </a:pPr>
            <a:r>
              <a:rPr lang="en" sz="1800"/>
              <a:t>In the second part, the user had four cards given to him which served as the only source of communication with me (we served as the app, simulating the actions that will be built in the final prototype. </a:t>
            </a:r>
          </a:p>
          <a:p>
            <a:pPr lvl="0" rtl="0">
              <a:spcBef>
                <a:spcPts val="0"/>
              </a:spcBef>
              <a:buNone/>
            </a:pPr>
            <a:r>
              <a:t/>
            </a:r>
            <a:endParaRPr sz="18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lnSpc>
                <a:spcPct val="115000"/>
              </a:lnSpc>
              <a:spcBef>
                <a:spcPts val="0"/>
              </a:spcBef>
              <a:buClr>
                <a:schemeClr val="dk1"/>
              </a:buClr>
              <a:buSzPct val="61111"/>
              <a:buFont typeface="Arial"/>
              <a:buNone/>
            </a:pPr>
            <a:r>
              <a:rPr lang="en" sz="1800">
                <a:solidFill>
                  <a:schemeClr val="dk1"/>
                </a:solidFill>
              </a:rPr>
              <a:t>Our problem domain is music and/or musician discovery. From our field research, we discovered that there are few avenues for up-and-coming musicians to share their talent with other musicians, and moreover for music enthusiasts to discover existing live shows that are in their area.</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Clr>
                <a:schemeClr val="dk1"/>
              </a:buClr>
              <a:buSzPct val="61111"/>
              <a:buFont typeface="Arial"/>
              <a:buNone/>
            </a:pPr>
            <a:r>
              <a:rPr lang="en" sz="1800">
                <a:solidFill>
                  <a:schemeClr val="dk1"/>
                </a:solidFill>
              </a:rPr>
              <a:t>We made cards that simulated how the user interface would work.</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15000"/>
              </a:lnSpc>
              <a:spcBef>
                <a:spcPts val="0"/>
              </a:spcBef>
              <a:buClr>
                <a:schemeClr val="dk1"/>
              </a:buClr>
              <a:buSzPct val="61111"/>
              <a:buFont typeface="Arial"/>
              <a:buNone/>
            </a:pPr>
            <a:r>
              <a:rPr lang="en" sz="1800">
                <a:solidFill>
                  <a:schemeClr val="dk1"/>
                </a:solidFill>
              </a:rPr>
              <a:t>In this experience prototype, we considered how various media industry professionals could find other professionals and opportunities in music. The prototype attempts to mirror an online network where musicians, industry professionals, and venues can network with one another wherever there is a listing. Say a band is touring, but their drummer falls ill--how can they quickly find another replacement in their current city? Or alternatively, say we have someone like Melina with experience in television and video production--how can someone looking to hire a motivated producer locate someone like her? The possibilities for matching are endless, as these sorts of needs always arise, but it’s not always easy to find a match. </a:t>
            </a:r>
          </a:p>
          <a:p>
            <a:pPr lvl="0" rtl="0">
              <a:spcBef>
                <a:spcPts val="0"/>
              </a:spcBef>
              <a:buNone/>
            </a:pPr>
            <a:r>
              <a:t/>
            </a:r>
            <a:endParaRPr sz="18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lnSpc>
                <a:spcPct val="115000"/>
              </a:lnSpc>
              <a:spcBef>
                <a:spcPts val="0"/>
              </a:spcBef>
              <a:buNone/>
            </a:pPr>
            <a:r>
              <a:rPr lang="en" sz="1800">
                <a:solidFill>
                  <a:schemeClr val="dk1"/>
                </a:solidFill>
              </a:rPr>
              <a:t>In this experience prototype, we considered how various media industry professionals could find other professionals and opportunities in music. The prototype attempts to mirror an online network where musicians, industry professionals, and venues can network with one another wherever there is a listing. Say a band is touring, but their drummer falls ill--how can they quickly find another replacement in their current city? Or alternatively, say we have someone like Melina with experience in television and video production--how can someone looking to hire a motivated producer locate someone like her? The possibilities for matching are endless, as these sorts of needs always arise, but it’s not always easy to find a match.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87350" lvl="0" rtl="0">
              <a:lnSpc>
                <a:spcPct val="115000"/>
              </a:lnSpc>
              <a:spcBef>
                <a:spcPts val="0"/>
              </a:spcBef>
              <a:buClr>
                <a:schemeClr val="dk1"/>
              </a:buClr>
              <a:buSzPct val="61111"/>
              <a:buFont typeface="Arial"/>
              <a:buNone/>
            </a:pPr>
            <a:r>
              <a:rPr lang="en" sz="1800">
                <a:latin typeface="Hind"/>
                <a:ea typeface="Hind"/>
                <a:cs typeface="Hind"/>
                <a:sym typeface="Hind"/>
              </a:rPr>
              <a:t>We found that our prototype 1, which aimed at finding potential collaborators, was the most successful in achieving a desired solution. We wanted our users to be entertained by the brevity and creativity of a short performance, then hopefully be able to find a match with someone they would collaborate with. Although its drawbacks were that each offline performance could not match the </a:t>
            </a:r>
          </a:p>
          <a:p>
            <a:pPr lvl="0" rtl="0">
              <a:lnSpc>
                <a:spcPct val="115000"/>
              </a:lnSpc>
              <a:spcBef>
                <a:spcPts val="0"/>
              </a:spcBef>
              <a:buClr>
                <a:schemeClr val="dk1"/>
              </a:buClr>
              <a:buSzPct val="61111"/>
              <a:buFont typeface="Arial"/>
              <a:buNone/>
            </a:pPr>
            <a:r>
              <a:rPr lang="en" sz="1800">
                <a:latin typeface="Hind"/>
                <a:ea typeface="Hind"/>
                <a:cs typeface="Hind"/>
                <a:sym typeface="Hind"/>
              </a:rPr>
              <a:t>potential of a recorded performance with editing and extra takes, we found that it </a:t>
            </a:r>
          </a:p>
          <a:p>
            <a:pPr lvl="0" rtl="0">
              <a:lnSpc>
                <a:spcPct val="115000"/>
              </a:lnSpc>
              <a:spcBef>
                <a:spcPts val="0"/>
              </a:spcBef>
              <a:buClr>
                <a:schemeClr val="dk1"/>
              </a:buClr>
              <a:buSzPct val="61111"/>
              <a:buFont typeface="Arial"/>
              <a:buNone/>
            </a:pPr>
            <a:r>
              <a:rPr lang="en" sz="1800">
                <a:latin typeface="Hind"/>
                <a:ea typeface="Hind"/>
                <a:cs typeface="Hind"/>
                <a:sym typeface="Hind"/>
              </a:rPr>
              <a:t>was still possible for users to show their talent and make a good impression. Our participant Jack in the end was pretty enthusiastic about the idea and enjoyed taking </a:t>
            </a:r>
          </a:p>
          <a:p>
            <a:pPr lvl="0">
              <a:lnSpc>
                <a:spcPct val="115000"/>
              </a:lnSpc>
              <a:spcBef>
                <a:spcPts val="0"/>
              </a:spcBef>
              <a:buClr>
                <a:schemeClr val="dk1"/>
              </a:buClr>
              <a:buSzPct val="61111"/>
              <a:buFont typeface="Arial"/>
              <a:buNone/>
            </a:pPr>
            <a:r>
              <a:rPr lang="en" sz="1800">
                <a:latin typeface="Hind"/>
                <a:ea typeface="Hind"/>
                <a:cs typeface="Hind"/>
                <a:sym typeface="Hind"/>
              </a:rPr>
              <a:t>part in the experiment. The set up overall made sense to people and also appealed to a number of concerns raised in our need finding process. In contrast, prototype 3 had some significant issues with design and prototype 2 had less support from our need finding interviews.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lnSpc>
                <a:spcPct val="115000"/>
              </a:lnSpc>
              <a:spcBef>
                <a:spcPts val="0"/>
              </a:spcBef>
              <a:buClr>
                <a:schemeClr val="dk1"/>
              </a:buClr>
              <a:buSzPct val="61111"/>
              <a:buFont typeface="Arial"/>
              <a:buNone/>
            </a:pPr>
            <a:r>
              <a:rPr lang="en" sz="1800">
                <a:solidFill>
                  <a:schemeClr val="dk1"/>
                </a:solidFill>
              </a:rPr>
              <a:t>We spoke with Griffin Stoller, a student producer and violinist. He expressed a desire to make connecting with other musical artists in the area more convenient. He felt that there would be a large space in the market for a platform to help artists get in touch with one another for collaborations. He stressed how much he enjoys connecting with other musicians and how much of a struggle it can be to initiate this connection. It would be great to find a solution could be designed to facilitate collaborations between musical artists.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lnSpc>
                <a:spcPct val="115000"/>
              </a:lnSpc>
              <a:spcBef>
                <a:spcPts val="0"/>
              </a:spcBef>
              <a:buClr>
                <a:schemeClr val="dk1"/>
              </a:buClr>
              <a:buSzPct val="78571"/>
              <a:buFont typeface="Arial"/>
              <a:buNone/>
            </a:pPr>
            <a:r>
              <a:rPr lang="en" sz="1400">
                <a:solidFill>
                  <a:schemeClr val="dk1"/>
                </a:solidFill>
              </a:rPr>
              <a:t>We met Uche Uba, is an actor/singer/model living in Los Angeles, CA. As an upcoming singer in the music industry, Uche communicated a strong interest in connecting with others in the field to collaborate with. He expressed how difficult it is for up-and-coming musical artists to connect with others artists.</a:t>
            </a:r>
          </a:p>
          <a:p>
            <a:pPr lvl="0">
              <a:lnSpc>
                <a:spcPct val="115000"/>
              </a:lnSpc>
              <a:spcBef>
                <a:spcPts val="0"/>
              </a:spcBef>
              <a:buClr>
                <a:schemeClr val="dk1"/>
              </a:buClr>
              <a:buSzPct val="78571"/>
              <a:buFont typeface="Arial"/>
              <a:buNone/>
            </a:pPr>
            <a:r>
              <a:t/>
            </a:r>
            <a:endParaRPr sz="1400">
              <a:solidFill>
                <a:schemeClr val="dk1"/>
              </a:solidFill>
            </a:endParaRPr>
          </a:p>
          <a:p>
            <a:pPr lvl="0" rtl="0">
              <a:lnSpc>
                <a:spcPct val="115000"/>
              </a:lnSpc>
              <a:spcBef>
                <a:spcPts val="0"/>
              </a:spcBef>
              <a:buNone/>
            </a:pPr>
            <a:r>
              <a:rPr lang="en" sz="1400">
                <a:solidFill>
                  <a:schemeClr val="dk1"/>
                </a:solidFill>
              </a:rPr>
              <a:t>We talked with Kevin Munui, a student at Computer Science U.C. Berkeley with little musical experience but a special place in his heart for it. He spoke about the Bryan Adams concert he attended in 6th grade, where he felt the strongest emotional connection to music he’s ever felt. He expressed how he wants to have more concert experiences like this but has trouble finding good local concerts to attend.</a:t>
            </a:r>
          </a:p>
          <a:p>
            <a:pPr lvl="0" rtl="0">
              <a:lnSpc>
                <a:spcPct val="115000"/>
              </a:lnSpc>
              <a:spcBef>
                <a:spcPts val="0"/>
              </a:spcBef>
              <a:buNone/>
            </a:pPr>
            <a:r>
              <a:t/>
            </a:r>
            <a:endParaRPr sz="1400">
              <a:solidFill>
                <a:schemeClr val="dk1"/>
              </a:solidFill>
            </a:endParaRPr>
          </a:p>
          <a:p>
            <a:pPr lvl="0">
              <a:lnSpc>
                <a:spcPct val="115000"/>
              </a:lnSpc>
              <a:spcBef>
                <a:spcPts val="0"/>
              </a:spcBef>
              <a:buClr>
                <a:schemeClr val="dk1"/>
              </a:buClr>
              <a:buSzPct val="78571"/>
              <a:buFont typeface="Arial"/>
              <a:buNone/>
            </a:pPr>
            <a:r>
              <a:rPr lang="en" sz="1400">
                <a:solidFill>
                  <a:schemeClr val="dk1"/>
                </a:solidFill>
              </a:rPr>
              <a:t>We also met, Melina, a TV producer based in Los Angeles, CA. Melina’s life isn’t focused on music, yet she retains it as a special significance in her life. Despite being in media and being involved in industry, her career in music never really took off, even though others could likely benefit from her production/musical knowledge.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42900" lvl="0" marL="457200" rtl="0">
              <a:lnSpc>
                <a:spcPct val="115000"/>
              </a:lnSpc>
              <a:spcBef>
                <a:spcPts val="0"/>
              </a:spcBef>
              <a:buClr>
                <a:schemeClr val="dk1"/>
              </a:buClr>
              <a:buSzPct val="100000"/>
              <a:buAutoNum type="arabicPeriod"/>
            </a:pPr>
            <a:r>
              <a:rPr lang="en" sz="1800">
                <a:solidFill>
                  <a:schemeClr val="dk1"/>
                </a:solidFill>
              </a:rPr>
              <a:t>POV: We want to help Uche connect with like-minded musicians.</a:t>
            </a:r>
          </a:p>
          <a:p>
            <a:pPr indent="-342900" lvl="0" marL="457200" rtl="0">
              <a:lnSpc>
                <a:spcPct val="115000"/>
              </a:lnSpc>
              <a:spcBef>
                <a:spcPts val="0"/>
              </a:spcBef>
              <a:buClr>
                <a:schemeClr val="dk1"/>
              </a:buClr>
              <a:buSzPct val="100000"/>
              <a:buAutoNum type="arabicPeriod"/>
            </a:pPr>
            <a:r>
              <a:rPr lang="en" sz="1800">
                <a:solidFill>
                  <a:schemeClr val="dk1"/>
                </a:solidFill>
              </a:rPr>
              <a:t>POV: We want to streamline the process of finding great live music so that Kevin can find more live shows in his area and, in doing so, discover new artists.</a:t>
            </a:r>
          </a:p>
          <a:p>
            <a:pPr indent="-342900" lvl="0" marL="457200" rtl="0">
              <a:lnSpc>
                <a:spcPct val="115000"/>
              </a:lnSpc>
              <a:spcBef>
                <a:spcPts val="0"/>
              </a:spcBef>
              <a:buClr>
                <a:schemeClr val="dk1"/>
              </a:buClr>
              <a:buSzPct val="100000"/>
              <a:buAutoNum type="arabicPeriod"/>
            </a:pPr>
            <a:r>
              <a:rPr lang="en" sz="1800">
                <a:solidFill>
                  <a:schemeClr val="dk1"/>
                </a:solidFill>
              </a:rPr>
              <a:t>POV: We want to help Melina connect with others in the music industry to expand her experience within multi-media industries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p:spTree>
      <p:nvGrpSpPr>
        <p:cNvPr id="8" name="Shape 8"/>
        <p:cNvGrpSpPr/>
        <p:nvPr/>
      </p:nvGrpSpPr>
      <p:grpSpPr>
        <a:xfrm>
          <a:off x="0" y="0"/>
          <a:ext cx="0" cy="0"/>
          <a:chOff x="0" y="0"/>
          <a:chExt cx="0" cy="0"/>
        </a:xfrm>
      </p:grpSpPr>
      <p:sp>
        <p:nvSpPr>
          <p:cNvPr id="9" name="Shape 9"/>
          <p:cNvSpPr txBox="1"/>
          <p:nvPr>
            <p:ph type="ctrTitle"/>
          </p:nvPr>
        </p:nvSpPr>
        <p:spPr>
          <a:xfrm>
            <a:off x="2328150" y="1991825"/>
            <a:ext cx="4487700" cy="1159799"/>
          </a:xfrm>
          <a:prstGeom prst="rect">
            <a:avLst/>
          </a:prstGeom>
        </p:spPr>
        <p:txBody>
          <a:bodyPr anchorCtr="0" anchor="ctr" bIns="91425" lIns="91425" rIns="91425" tIns="91425"/>
          <a:lstStyle>
            <a:lvl1pPr lvl="0" algn="ctr">
              <a:spcBef>
                <a:spcPts val="0"/>
              </a:spcBef>
              <a:buSzPct val="100000"/>
              <a:defRPr sz="46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0" name="Shape 10"/>
          <p:cNvSpPr/>
          <p:nvPr/>
        </p:nvSpPr>
        <p:spPr>
          <a:xfrm flipH="1" rot="5400000">
            <a:off x="6177274" y="-42337"/>
            <a:ext cx="3688200" cy="2246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1" name="Shape 11"/>
          <p:cNvSpPr/>
          <p:nvPr/>
        </p:nvSpPr>
        <p:spPr>
          <a:xfrm flipH="1" rot="5400000">
            <a:off x="-698074" y="3247199"/>
            <a:ext cx="3573900" cy="21771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2" name="Shape 12"/>
          <p:cNvSpPr/>
          <p:nvPr/>
        </p:nvSpPr>
        <p:spPr>
          <a:xfrm flipH="1" rot="-5400000">
            <a:off x="-428544" y="2831031"/>
            <a:ext cx="2195100" cy="13380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3" name="Shape 13"/>
          <p:cNvSpPr/>
          <p:nvPr/>
        </p:nvSpPr>
        <p:spPr>
          <a:xfrm flipH="1" rot="-5400000">
            <a:off x="563747" y="2068298"/>
            <a:ext cx="1518899" cy="925499"/>
          </a:xfrm>
          <a:prstGeom prst="parallelogram">
            <a:avLst>
              <a:gd fmla="val 81897" name="adj"/>
            </a:avLst>
          </a:prstGeom>
          <a:solidFill>
            <a:srgbClr val="0066FF">
              <a:alpha val="22690"/>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4" name="Shape 14"/>
          <p:cNvSpPr/>
          <p:nvPr/>
        </p:nvSpPr>
        <p:spPr>
          <a:xfrm rot="5400000">
            <a:off x="-253698" y="2260564"/>
            <a:ext cx="1297199" cy="7899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5" name="Shape 15"/>
          <p:cNvSpPr/>
          <p:nvPr/>
        </p:nvSpPr>
        <p:spPr>
          <a:xfrm rot="-5400000">
            <a:off x="-192598" y="1950592"/>
            <a:ext cx="985799" cy="600600"/>
          </a:xfrm>
          <a:prstGeom prst="parallelogram">
            <a:avLst>
              <a:gd fmla="val 81897" name="adj"/>
            </a:avLst>
          </a:prstGeom>
          <a:solidFill>
            <a:srgbClr val="FFFFFF">
              <a:alpha val="14229"/>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6" name="Shape 16"/>
          <p:cNvSpPr/>
          <p:nvPr/>
        </p:nvSpPr>
        <p:spPr>
          <a:xfrm flipH="1" rot="5400000">
            <a:off x="7217674" y="1270025"/>
            <a:ext cx="2394600" cy="1458899"/>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7" name="Shape 17"/>
          <p:cNvSpPr/>
          <p:nvPr/>
        </p:nvSpPr>
        <p:spPr>
          <a:xfrm rot="-5400000">
            <a:off x="7922499" y="2744289"/>
            <a:ext cx="1518600" cy="925499"/>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8" name="Shape 18"/>
          <p:cNvSpPr/>
          <p:nvPr/>
        </p:nvSpPr>
        <p:spPr>
          <a:xfrm flipH="1" rot="-5400000">
            <a:off x="7315902" y="2802274"/>
            <a:ext cx="1027799" cy="626100"/>
          </a:xfrm>
          <a:prstGeom prst="parallelogram">
            <a:avLst>
              <a:gd fmla="val 81897" name="adj"/>
            </a:avLst>
          </a:prstGeom>
          <a:solidFill>
            <a:srgbClr val="FFFFFF">
              <a:alpha val="14229"/>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9" name="Shape 19"/>
          <p:cNvSpPr/>
          <p:nvPr/>
        </p:nvSpPr>
        <p:spPr>
          <a:xfrm flipH="1" rot="-5400000">
            <a:off x="6337825" y="578874"/>
            <a:ext cx="1520099" cy="926099"/>
          </a:xfrm>
          <a:prstGeom prst="parallelogram">
            <a:avLst>
              <a:gd fmla="val 81897" name="adj"/>
            </a:avLst>
          </a:prstGeom>
          <a:solidFill>
            <a:srgbClr val="0066FF">
              <a:alpha val="22690"/>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big">
    <p:spTree>
      <p:nvGrpSpPr>
        <p:cNvPr id="135" name="Shape 135"/>
        <p:cNvGrpSpPr/>
        <p:nvPr/>
      </p:nvGrpSpPr>
      <p:grpSpPr>
        <a:xfrm>
          <a:off x="0" y="0"/>
          <a:ext cx="0" cy="0"/>
          <a:chOff x="0" y="0"/>
          <a:chExt cx="0" cy="0"/>
        </a:xfrm>
      </p:grpSpPr>
      <p:grpSp>
        <p:nvGrpSpPr>
          <p:cNvPr id="136" name="Shape 136"/>
          <p:cNvGrpSpPr/>
          <p:nvPr/>
        </p:nvGrpSpPr>
        <p:grpSpPr>
          <a:xfrm>
            <a:off x="7395202" y="-6"/>
            <a:ext cx="1748884" cy="4013021"/>
            <a:chOff x="7395202" y="-6"/>
            <a:chExt cx="1748884" cy="4013021"/>
          </a:xfrm>
        </p:grpSpPr>
        <p:sp>
          <p:nvSpPr>
            <p:cNvPr id="137" name="Shape 137"/>
            <p:cNvSpPr/>
            <p:nvPr/>
          </p:nvSpPr>
          <p:spPr>
            <a:xfrm flipH="1" rot="5400000">
              <a:off x="7471942" y="406043"/>
              <a:ext cx="2078100" cy="1265999"/>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38" name="Shape 138"/>
            <p:cNvSpPr/>
            <p:nvPr/>
          </p:nvSpPr>
          <p:spPr>
            <a:xfrm flipH="1" rot="5400000">
              <a:off x="7072799" y="1666233"/>
              <a:ext cx="2574299"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39" name="Shape 139"/>
            <p:cNvSpPr/>
            <p:nvPr/>
          </p:nvSpPr>
          <p:spPr>
            <a:xfrm rot="-5400000">
              <a:off x="8020586" y="2718091"/>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40" name="Shape 140"/>
            <p:cNvSpPr/>
            <p:nvPr/>
          </p:nvSpPr>
          <p:spPr>
            <a:xfrm rot="-5400000">
              <a:off x="7178152" y="542729"/>
              <a:ext cx="1110899" cy="676800"/>
            </a:xfrm>
            <a:prstGeom prst="parallelogram">
              <a:avLst>
                <a:gd fmla="val 81897" name="adj"/>
              </a:avLst>
            </a:prstGeom>
            <a:solidFill>
              <a:srgbClr val="FFFFFF">
                <a:alpha val="14229"/>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41" name="Shape 141"/>
            <p:cNvSpPr/>
            <p:nvPr/>
          </p:nvSpPr>
          <p:spPr>
            <a:xfrm flipH="1" rot="-5400000">
              <a:off x="8242800" y="3381814"/>
              <a:ext cx="784500" cy="477899"/>
            </a:xfrm>
            <a:prstGeom prst="parallelogram">
              <a:avLst>
                <a:gd fmla="val 81897" name="adj"/>
              </a:avLst>
            </a:prstGeom>
            <a:solidFill>
              <a:srgbClr val="0066FF">
                <a:alpha val="22690"/>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grpSp>
      <p:sp>
        <p:nvSpPr>
          <p:cNvPr id="142" name="Shape 142"/>
          <p:cNvSpPr/>
          <p:nvPr/>
        </p:nvSpPr>
        <p:spPr>
          <a:xfrm flipH="1" rot="5400000">
            <a:off x="-479615" y="1845054"/>
            <a:ext cx="2455200" cy="14958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43" name="Shape 143"/>
          <p:cNvSpPr/>
          <p:nvPr/>
        </p:nvSpPr>
        <p:spPr>
          <a:xfrm rot="5400000">
            <a:off x="-262151" y="1526812"/>
            <a:ext cx="1340700" cy="816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44" name="Shape 144"/>
          <p:cNvSpPr/>
          <p:nvPr/>
        </p:nvSpPr>
        <p:spPr>
          <a:xfrm flipH="1" rot="-5400000">
            <a:off x="-358954" y="3663588"/>
            <a:ext cx="1838400" cy="1120499"/>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45" name="Shape 145"/>
          <p:cNvSpPr/>
          <p:nvPr/>
        </p:nvSpPr>
        <p:spPr>
          <a:xfrm rot="-5400000">
            <a:off x="-199051" y="1206481"/>
            <a:ext cx="1018799" cy="620700"/>
          </a:xfrm>
          <a:prstGeom prst="parallelogram">
            <a:avLst>
              <a:gd fmla="val 81897" name="adj"/>
            </a:avLst>
          </a:prstGeom>
          <a:solidFill>
            <a:srgbClr val="FFFFFF">
              <a:alpha val="14229"/>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46" name="Shape 146"/>
          <p:cNvSpPr/>
          <p:nvPr/>
        </p:nvSpPr>
        <p:spPr>
          <a:xfrm flipH="1" rot="-5400000">
            <a:off x="472233" y="3024660"/>
            <a:ext cx="1271999" cy="775199"/>
          </a:xfrm>
          <a:prstGeom prst="parallelogram">
            <a:avLst>
              <a:gd fmla="val 81897" name="adj"/>
            </a:avLst>
          </a:prstGeom>
          <a:solidFill>
            <a:srgbClr val="0066FF">
              <a:alpha val="22690"/>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ubtitle">
    <p:spTree>
      <p:nvGrpSpPr>
        <p:cNvPr id="20" name="Shape 20"/>
        <p:cNvGrpSpPr/>
        <p:nvPr/>
      </p:nvGrpSpPr>
      <p:grpSpPr>
        <a:xfrm>
          <a:off x="0" y="0"/>
          <a:ext cx="0" cy="0"/>
          <a:chOff x="0" y="0"/>
          <a:chExt cx="0" cy="0"/>
        </a:xfrm>
      </p:grpSpPr>
      <p:sp>
        <p:nvSpPr>
          <p:cNvPr id="21" name="Shape 21"/>
          <p:cNvSpPr txBox="1"/>
          <p:nvPr>
            <p:ph type="ctrTitle"/>
          </p:nvPr>
        </p:nvSpPr>
        <p:spPr>
          <a:xfrm>
            <a:off x="2647900" y="1659550"/>
            <a:ext cx="3848099" cy="1159799"/>
          </a:xfrm>
          <a:prstGeom prst="rect">
            <a:avLst/>
          </a:prstGeom>
        </p:spPr>
        <p:txBody>
          <a:bodyPr anchorCtr="0" anchor="b"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22" name="Shape 22"/>
          <p:cNvSpPr txBox="1"/>
          <p:nvPr>
            <p:ph idx="1" type="subTitle"/>
          </p:nvPr>
        </p:nvSpPr>
        <p:spPr>
          <a:xfrm>
            <a:off x="2647975" y="2763850"/>
            <a:ext cx="3848099" cy="784799"/>
          </a:xfrm>
          <a:prstGeom prst="rect">
            <a:avLst/>
          </a:prstGeom>
        </p:spPr>
        <p:txBody>
          <a:bodyPr anchorCtr="0" anchor="t" bIns="91425" lIns="91425" rIns="91425" tIns="91425"/>
          <a:lstStyle>
            <a:lvl1pPr lvl="0" rtl="0" algn="ctr">
              <a:spcBef>
                <a:spcPts val="0"/>
              </a:spcBef>
              <a:buClr>
                <a:srgbClr val="33CCFF"/>
              </a:buClr>
              <a:buSzPct val="100000"/>
              <a:buNone/>
              <a:defRPr sz="1800">
                <a:solidFill>
                  <a:srgbClr val="33CCFF"/>
                </a:solidFill>
              </a:defRPr>
            </a:lvl1pPr>
            <a:lvl2pPr lvl="1" rtl="0" algn="ctr">
              <a:spcBef>
                <a:spcPts val="0"/>
              </a:spcBef>
              <a:buClr>
                <a:srgbClr val="33CCFF"/>
              </a:buClr>
              <a:buSzPct val="100000"/>
              <a:buNone/>
              <a:defRPr sz="1800">
                <a:solidFill>
                  <a:srgbClr val="33CCFF"/>
                </a:solidFill>
              </a:defRPr>
            </a:lvl2pPr>
            <a:lvl3pPr lvl="2" rtl="0" algn="ctr">
              <a:spcBef>
                <a:spcPts val="0"/>
              </a:spcBef>
              <a:buClr>
                <a:srgbClr val="33CCFF"/>
              </a:buClr>
              <a:buSzPct val="100000"/>
              <a:buNone/>
              <a:defRPr sz="1800">
                <a:solidFill>
                  <a:srgbClr val="33CCFF"/>
                </a:solidFill>
              </a:defRPr>
            </a:lvl3pPr>
            <a:lvl4pPr lvl="3" rtl="0" algn="ctr">
              <a:spcBef>
                <a:spcPts val="0"/>
              </a:spcBef>
              <a:buClr>
                <a:srgbClr val="33CCFF"/>
              </a:buClr>
              <a:buSzPct val="100000"/>
              <a:buNone/>
              <a:defRPr sz="1800">
                <a:solidFill>
                  <a:srgbClr val="33CCFF"/>
                </a:solidFill>
              </a:defRPr>
            </a:lvl4pPr>
            <a:lvl5pPr lvl="4" rtl="0" algn="ctr">
              <a:spcBef>
                <a:spcPts val="0"/>
              </a:spcBef>
              <a:buClr>
                <a:srgbClr val="33CCFF"/>
              </a:buClr>
              <a:buSzPct val="100000"/>
              <a:buNone/>
              <a:defRPr sz="1800">
                <a:solidFill>
                  <a:srgbClr val="33CCFF"/>
                </a:solidFill>
              </a:defRPr>
            </a:lvl5pPr>
            <a:lvl6pPr lvl="5" rtl="0" algn="ctr">
              <a:spcBef>
                <a:spcPts val="0"/>
              </a:spcBef>
              <a:buClr>
                <a:srgbClr val="33CCFF"/>
              </a:buClr>
              <a:buSzPct val="100000"/>
              <a:buNone/>
              <a:defRPr sz="1800">
                <a:solidFill>
                  <a:srgbClr val="33CCFF"/>
                </a:solidFill>
              </a:defRPr>
            </a:lvl6pPr>
            <a:lvl7pPr lvl="6" rtl="0" algn="ctr">
              <a:spcBef>
                <a:spcPts val="0"/>
              </a:spcBef>
              <a:buClr>
                <a:srgbClr val="33CCFF"/>
              </a:buClr>
              <a:buSzPct val="100000"/>
              <a:buNone/>
              <a:defRPr sz="1800">
                <a:solidFill>
                  <a:srgbClr val="33CCFF"/>
                </a:solidFill>
              </a:defRPr>
            </a:lvl7pPr>
            <a:lvl8pPr lvl="7" rtl="0" algn="ctr">
              <a:spcBef>
                <a:spcPts val="0"/>
              </a:spcBef>
              <a:buClr>
                <a:srgbClr val="33CCFF"/>
              </a:buClr>
              <a:buSzPct val="100000"/>
              <a:buNone/>
              <a:defRPr sz="1800">
                <a:solidFill>
                  <a:srgbClr val="33CCFF"/>
                </a:solidFill>
              </a:defRPr>
            </a:lvl8pPr>
            <a:lvl9pPr lvl="8" rtl="0" algn="ctr">
              <a:spcBef>
                <a:spcPts val="0"/>
              </a:spcBef>
              <a:buClr>
                <a:srgbClr val="33CCFF"/>
              </a:buClr>
              <a:buSzPct val="100000"/>
              <a:buNone/>
              <a:defRPr sz="1800">
                <a:solidFill>
                  <a:srgbClr val="33CCFF"/>
                </a:solidFill>
              </a:defRPr>
            </a:lvl9pPr>
          </a:lstStyle>
          <a:p/>
        </p:txBody>
      </p:sp>
      <p:sp>
        <p:nvSpPr>
          <p:cNvPr id="23" name="Shape 23"/>
          <p:cNvSpPr/>
          <p:nvPr/>
        </p:nvSpPr>
        <p:spPr>
          <a:xfrm flipH="1" rot="5400000">
            <a:off x="6177274" y="-42337"/>
            <a:ext cx="3688200" cy="2246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24" name="Shape 24"/>
          <p:cNvSpPr/>
          <p:nvPr/>
        </p:nvSpPr>
        <p:spPr>
          <a:xfrm flipH="1" rot="5400000">
            <a:off x="-698074" y="3247199"/>
            <a:ext cx="3573900" cy="21771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25" name="Shape 25"/>
          <p:cNvSpPr/>
          <p:nvPr/>
        </p:nvSpPr>
        <p:spPr>
          <a:xfrm flipH="1" rot="-5400000">
            <a:off x="-428544" y="2831031"/>
            <a:ext cx="2195100" cy="13380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26" name="Shape 26"/>
          <p:cNvSpPr/>
          <p:nvPr/>
        </p:nvSpPr>
        <p:spPr>
          <a:xfrm flipH="1" rot="-5400000">
            <a:off x="563747" y="2068298"/>
            <a:ext cx="1518899" cy="925499"/>
          </a:xfrm>
          <a:prstGeom prst="parallelogram">
            <a:avLst>
              <a:gd fmla="val 81897" name="adj"/>
            </a:avLst>
          </a:prstGeom>
          <a:solidFill>
            <a:srgbClr val="0066FF">
              <a:alpha val="22690"/>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27" name="Shape 27"/>
          <p:cNvSpPr/>
          <p:nvPr/>
        </p:nvSpPr>
        <p:spPr>
          <a:xfrm rot="5400000">
            <a:off x="-253698" y="2260564"/>
            <a:ext cx="1297199" cy="7899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28" name="Shape 28"/>
          <p:cNvSpPr/>
          <p:nvPr/>
        </p:nvSpPr>
        <p:spPr>
          <a:xfrm rot="-5400000">
            <a:off x="-192598" y="1950592"/>
            <a:ext cx="985799" cy="600600"/>
          </a:xfrm>
          <a:prstGeom prst="parallelogram">
            <a:avLst>
              <a:gd fmla="val 81897" name="adj"/>
            </a:avLst>
          </a:prstGeom>
          <a:solidFill>
            <a:srgbClr val="FFFFFF">
              <a:alpha val="14229"/>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29" name="Shape 29"/>
          <p:cNvSpPr/>
          <p:nvPr/>
        </p:nvSpPr>
        <p:spPr>
          <a:xfrm flipH="1" rot="5400000">
            <a:off x="7217674" y="1270025"/>
            <a:ext cx="2394600" cy="1458899"/>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30" name="Shape 30"/>
          <p:cNvSpPr/>
          <p:nvPr/>
        </p:nvSpPr>
        <p:spPr>
          <a:xfrm rot="-5400000">
            <a:off x="7922499" y="2744289"/>
            <a:ext cx="1518600" cy="925499"/>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31" name="Shape 31"/>
          <p:cNvSpPr/>
          <p:nvPr/>
        </p:nvSpPr>
        <p:spPr>
          <a:xfrm flipH="1" rot="-5400000">
            <a:off x="7315902" y="2802274"/>
            <a:ext cx="1027799" cy="626100"/>
          </a:xfrm>
          <a:prstGeom prst="parallelogram">
            <a:avLst>
              <a:gd fmla="val 81897" name="adj"/>
            </a:avLst>
          </a:prstGeom>
          <a:solidFill>
            <a:srgbClr val="FFFFFF">
              <a:alpha val="14229"/>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32" name="Shape 32"/>
          <p:cNvSpPr/>
          <p:nvPr/>
        </p:nvSpPr>
        <p:spPr>
          <a:xfrm flipH="1" rot="-5400000">
            <a:off x="6337825" y="578874"/>
            <a:ext cx="1520099" cy="926099"/>
          </a:xfrm>
          <a:prstGeom prst="parallelogram">
            <a:avLst>
              <a:gd fmla="val 81897" name="adj"/>
            </a:avLst>
          </a:prstGeom>
          <a:solidFill>
            <a:srgbClr val="0066FF">
              <a:alpha val="22690"/>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p:spTree>
      <p:nvGrpSpPr>
        <p:cNvPr id="33" name="Shape 33"/>
        <p:cNvGrpSpPr/>
        <p:nvPr/>
      </p:nvGrpSpPr>
      <p:grpSpPr>
        <a:xfrm>
          <a:off x="0" y="0"/>
          <a:ext cx="0" cy="0"/>
          <a:chOff x="0" y="0"/>
          <a:chExt cx="0" cy="0"/>
        </a:xfrm>
      </p:grpSpPr>
      <p:sp>
        <p:nvSpPr>
          <p:cNvPr id="34" name="Shape 34"/>
          <p:cNvSpPr txBox="1"/>
          <p:nvPr>
            <p:ph idx="1" type="body"/>
          </p:nvPr>
        </p:nvSpPr>
        <p:spPr>
          <a:xfrm>
            <a:off x="2225675" y="2161800"/>
            <a:ext cx="4692600" cy="819899"/>
          </a:xfrm>
          <a:prstGeom prst="rect">
            <a:avLst/>
          </a:prstGeom>
        </p:spPr>
        <p:txBody>
          <a:bodyPr anchorCtr="0" anchor="ctr" bIns="91425" lIns="91425" rIns="91425" tIns="91425"/>
          <a:lstStyle>
            <a:lvl1pPr lvl="0" rtl="0" algn="ctr">
              <a:spcBef>
                <a:spcPts val="0"/>
              </a:spcBef>
              <a:defRPr b="1" i="1"/>
            </a:lvl1pPr>
            <a:lvl2pPr lvl="1" rtl="0" algn="ctr">
              <a:spcBef>
                <a:spcPts val="0"/>
              </a:spcBef>
              <a:defRPr b="1" i="1"/>
            </a:lvl2pPr>
            <a:lvl3pPr lvl="2" rtl="0" algn="ctr">
              <a:spcBef>
                <a:spcPts val="0"/>
              </a:spcBef>
              <a:defRPr b="1" i="1"/>
            </a:lvl3pPr>
            <a:lvl4pPr lvl="3" rtl="0" algn="ctr">
              <a:spcBef>
                <a:spcPts val="0"/>
              </a:spcBef>
              <a:defRPr b="1" i="1"/>
            </a:lvl4pPr>
            <a:lvl5pPr lvl="4" rtl="0" algn="ctr">
              <a:spcBef>
                <a:spcPts val="0"/>
              </a:spcBef>
              <a:defRPr b="1" i="1"/>
            </a:lvl5pPr>
            <a:lvl6pPr lvl="5" rtl="0" algn="ctr">
              <a:spcBef>
                <a:spcPts val="0"/>
              </a:spcBef>
              <a:defRPr b="1" i="1"/>
            </a:lvl6pPr>
            <a:lvl7pPr lvl="6" rtl="0" algn="ctr">
              <a:spcBef>
                <a:spcPts val="0"/>
              </a:spcBef>
              <a:defRPr b="1" i="1"/>
            </a:lvl7pPr>
            <a:lvl8pPr lvl="7" rtl="0" algn="ctr">
              <a:spcBef>
                <a:spcPts val="0"/>
              </a:spcBef>
              <a:defRPr b="1" i="1"/>
            </a:lvl8pPr>
            <a:lvl9pPr lvl="8" algn="ctr">
              <a:spcBef>
                <a:spcPts val="0"/>
              </a:spcBef>
              <a:defRPr b="1" i="1"/>
            </a:lvl9pPr>
          </a:lstStyle>
          <a:p/>
        </p:txBody>
      </p:sp>
      <p:grpSp>
        <p:nvGrpSpPr>
          <p:cNvPr id="35" name="Shape 35"/>
          <p:cNvGrpSpPr/>
          <p:nvPr/>
        </p:nvGrpSpPr>
        <p:grpSpPr>
          <a:xfrm>
            <a:off x="7395202" y="-6"/>
            <a:ext cx="1748884" cy="4013021"/>
            <a:chOff x="7395202" y="-6"/>
            <a:chExt cx="1748884" cy="4013021"/>
          </a:xfrm>
        </p:grpSpPr>
        <p:sp>
          <p:nvSpPr>
            <p:cNvPr id="36" name="Shape 36"/>
            <p:cNvSpPr/>
            <p:nvPr/>
          </p:nvSpPr>
          <p:spPr>
            <a:xfrm flipH="1" rot="5400000">
              <a:off x="7471942" y="406043"/>
              <a:ext cx="2078100" cy="1265999"/>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37" name="Shape 37"/>
            <p:cNvSpPr/>
            <p:nvPr/>
          </p:nvSpPr>
          <p:spPr>
            <a:xfrm flipH="1" rot="5400000">
              <a:off x="7072799" y="1666233"/>
              <a:ext cx="2574299"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38" name="Shape 38"/>
            <p:cNvSpPr/>
            <p:nvPr/>
          </p:nvSpPr>
          <p:spPr>
            <a:xfrm rot="-5400000">
              <a:off x="8020586" y="2718091"/>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39" name="Shape 39"/>
            <p:cNvSpPr/>
            <p:nvPr/>
          </p:nvSpPr>
          <p:spPr>
            <a:xfrm rot="-5400000">
              <a:off x="7178152" y="542729"/>
              <a:ext cx="1110899" cy="676800"/>
            </a:xfrm>
            <a:prstGeom prst="parallelogram">
              <a:avLst>
                <a:gd fmla="val 81897" name="adj"/>
              </a:avLst>
            </a:prstGeom>
            <a:solidFill>
              <a:srgbClr val="FFFFFF">
                <a:alpha val="14229"/>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40" name="Shape 40"/>
            <p:cNvSpPr/>
            <p:nvPr/>
          </p:nvSpPr>
          <p:spPr>
            <a:xfrm flipH="1" rot="-5400000">
              <a:off x="8242800" y="3381814"/>
              <a:ext cx="784500" cy="477899"/>
            </a:xfrm>
            <a:prstGeom prst="parallelogram">
              <a:avLst>
                <a:gd fmla="val 81897" name="adj"/>
              </a:avLst>
            </a:prstGeom>
            <a:solidFill>
              <a:srgbClr val="0066FF">
                <a:alpha val="22690"/>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grpSp>
      <p:sp>
        <p:nvSpPr>
          <p:cNvPr id="41" name="Shape 41"/>
          <p:cNvSpPr/>
          <p:nvPr/>
        </p:nvSpPr>
        <p:spPr>
          <a:xfrm flipH="1" rot="5400000">
            <a:off x="-479615" y="1845054"/>
            <a:ext cx="2455200" cy="1495800"/>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42" name="Shape 42"/>
          <p:cNvSpPr/>
          <p:nvPr/>
        </p:nvSpPr>
        <p:spPr>
          <a:xfrm rot="5400000">
            <a:off x="-262151" y="1526812"/>
            <a:ext cx="1340700" cy="816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43" name="Shape 43"/>
          <p:cNvSpPr/>
          <p:nvPr/>
        </p:nvSpPr>
        <p:spPr>
          <a:xfrm flipH="1" rot="-5400000">
            <a:off x="-358985" y="3663618"/>
            <a:ext cx="1838515" cy="1120554"/>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44" name="Shape 44"/>
          <p:cNvSpPr/>
          <p:nvPr/>
        </p:nvSpPr>
        <p:spPr>
          <a:xfrm rot="-5400000">
            <a:off x="-199051" y="1206481"/>
            <a:ext cx="1018799" cy="620700"/>
          </a:xfrm>
          <a:prstGeom prst="parallelogram">
            <a:avLst>
              <a:gd fmla="val 81897" name="adj"/>
            </a:avLst>
          </a:prstGeom>
          <a:solidFill>
            <a:srgbClr val="FFFFFF">
              <a:alpha val="14229"/>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45" name="Shape 45"/>
          <p:cNvSpPr/>
          <p:nvPr/>
        </p:nvSpPr>
        <p:spPr>
          <a:xfrm flipH="1" rot="-5400000">
            <a:off x="472233" y="3024660"/>
            <a:ext cx="1271999" cy="775199"/>
          </a:xfrm>
          <a:prstGeom prst="parallelogram">
            <a:avLst>
              <a:gd fmla="val 81897" name="adj"/>
            </a:avLst>
          </a:prstGeom>
          <a:solidFill>
            <a:srgbClr val="0066FF">
              <a:alpha val="22690"/>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 1 column">
    <p:spTree>
      <p:nvGrpSpPr>
        <p:cNvPr id="46" name="Shape 46"/>
        <p:cNvGrpSpPr/>
        <p:nvPr/>
      </p:nvGrpSpPr>
      <p:grpSpPr>
        <a:xfrm>
          <a:off x="0" y="0"/>
          <a:ext cx="0" cy="0"/>
          <a:chOff x="0" y="0"/>
          <a:chExt cx="0" cy="0"/>
        </a:xfrm>
      </p:grpSpPr>
      <p:sp>
        <p:nvSpPr>
          <p:cNvPr id="47" name="Shape 47"/>
          <p:cNvSpPr txBox="1"/>
          <p:nvPr>
            <p:ph type="title"/>
          </p:nvPr>
        </p:nvSpPr>
        <p:spPr>
          <a:xfrm>
            <a:off x="1067087" y="912850"/>
            <a:ext cx="5972100" cy="635999"/>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8" name="Shape 48"/>
          <p:cNvSpPr txBox="1"/>
          <p:nvPr>
            <p:ph idx="1" type="body"/>
          </p:nvPr>
        </p:nvSpPr>
        <p:spPr>
          <a:xfrm>
            <a:off x="1067087" y="1650547"/>
            <a:ext cx="5972100" cy="27645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grpSp>
        <p:nvGrpSpPr>
          <p:cNvPr id="49" name="Shape 49"/>
          <p:cNvGrpSpPr/>
          <p:nvPr/>
        </p:nvGrpSpPr>
        <p:grpSpPr>
          <a:xfrm>
            <a:off x="7395202" y="-6"/>
            <a:ext cx="1748884" cy="4013021"/>
            <a:chOff x="7395202" y="-6"/>
            <a:chExt cx="1748884" cy="4013021"/>
          </a:xfrm>
        </p:grpSpPr>
        <p:sp>
          <p:nvSpPr>
            <p:cNvPr id="50" name="Shape 50"/>
            <p:cNvSpPr/>
            <p:nvPr/>
          </p:nvSpPr>
          <p:spPr>
            <a:xfrm flipH="1" rot="5400000">
              <a:off x="7471942" y="406043"/>
              <a:ext cx="2078100" cy="1265999"/>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51" name="Shape 51"/>
            <p:cNvSpPr/>
            <p:nvPr/>
          </p:nvSpPr>
          <p:spPr>
            <a:xfrm flipH="1" rot="5400000">
              <a:off x="7072799" y="1666233"/>
              <a:ext cx="2574299"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52" name="Shape 52"/>
            <p:cNvSpPr/>
            <p:nvPr/>
          </p:nvSpPr>
          <p:spPr>
            <a:xfrm rot="-5400000">
              <a:off x="8020586" y="2718091"/>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53" name="Shape 53"/>
            <p:cNvSpPr/>
            <p:nvPr/>
          </p:nvSpPr>
          <p:spPr>
            <a:xfrm rot="-5400000">
              <a:off x="7178152" y="542729"/>
              <a:ext cx="1110899" cy="676800"/>
            </a:xfrm>
            <a:prstGeom prst="parallelogram">
              <a:avLst>
                <a:gd fmla="val 81897" name="adj"/>
              </a:avLst>
            </a:prstGeom>
            <a:solidFill>
              <a:srgbClr val="FFFFFF">
                <a:alpha val="14229"/>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54" name="Shape 54"/>
            <p:cNvSpPr/>
            <p:nvPr/>
          </p:nvSpPr>
          <p:spPr>
            <a:xfrm flipH="1" rot="-5400000">
              <a:off x="8242800" y="3381814"/>
              <a:ext cx="784500" cy="477899"/>
            </a:xfrm>
            <a:prstGeom prst="parallelogram">
              <a:avLst>
                <a:gd fmla="val 81897" name="adj"/>
              </a:avLst>
            </a:prstGeom>
            <a:solidFill>
              <a:srgbClr val="0066FF">
                <a:alpha val="22690"/>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grpSp>
      <p:grpSp>
        <p:nvGrpSpPr>
          <p:cNvPr id="55" name="Shape 55"/>
          <p:cNvGrpSpPr/>
          <p:nvPr/>
        </p:nvGrpSpPr>
        <p:grpSpPr>
          <a:xfrm>
            <a:off x="3" y="2738679"/>
            <a:ext cx="722479" cy="2404814"/>
            <a:chOff x="3" y="2750304"/>
            <a:chExt cx="722479" cy="2404814"/>
          </a:xfrm>
        </p:grpSpPr>
        <p:sp>
          <p:nvSpPr>
            <p:cNvPr id="56" name="Shape 56"/>
            <p:cNvSpPr/>
            <p:nvPr/>
          </p:nvSpPr>
          <p:spPr>
            <a:xfrm flipH="1" rot="5400000">
              <a:off x="-231667" y="3341328"/>
              <a:ext cx="1185900" cy="722399"/>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57" name="Shape 57"/>
            <p:cNvSpPr/>
            <p:nvPr/>
          </p:nvSpPr>
          <p:spPr>
            <a:xfrm rot="5400000">
              <a:off x="-158106" y="3063819"/>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58" name="Shape 58"/>
            <p:cNvSpPr/>
            <p:nvPr/>
          </p:nvSpPr>
          <p:spPr>
            <a:xfrm flipH="1" rot="-5400000">
              <a:off x="-173394" y="4440518"/>
              <a:ext cx="888000" cy="541199"/>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59" name="Shape 59"/>
            <p:cNvSpPr/>
            <p:nvPr/>
          </p:nvSpPr>
          <p:spPr>
            <a:xfrm rot="-5400000">
              <a:off x="-120146" y="2870454"/>
              <a:ext cx="614699" cy="374399"/>
            </a:xfrm>
            <a:prstGeom prst="parallelogram">
              <a:avLst>
                <a:gd fmla="val 81897" name="adj"/>
              </a:avLst>
            </a:prstGeom>
            <a:solidFill>
              <a:srgbClr val="FFFFFF">
                <a:alpha val="14229"/>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60" name="Shape 60"/>
            <p:cNvSpPr/>
            <p:nvPr/>
          </p:nvSpPr>
          <p:spPr>
            <a:xfrm flipH="1" rot="-5400000">
              <a:off x="228055" y="4058303"/>
              <a:ext cx="614399" cy="374399"/>
            </a:xfrm>
            <a:prstGeom prst="parallelogram">
              <a:avLst>
                <a:gd fmla="val 81897" name="adj"/>
              </a:avLst>
            </a:prstGeom>
            <a:solidFill>
              <a:srgbClr val="0066FF">
                <a:alpha val="22690"/>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 2 columns">
    <p:spTree>
      <p:nvGrpSpPr>
        <p:cNvPr id="61" name="Shape 61"/>
        <p:cNvGrpSpPr/>
        <p:nvPr/>
      </p:nvGrpSpPr>
      <p:grpSpPr>
        <a:xfrm>
          <a:off x="0" y="0"/>
          <a:ext cx="0" cy="0"/>
          <a:chOff x="0" y="0"/>
          <a:chExt cx="0" cy="0"/>
        </a:xfrm>
      </p:grpSpPr>
      <p:sp>
        <p:nvSpPr>
          <p:cNvPr id="62" name="Shape 62"/>
          <p:cNvSpPr txBox="1"/>
          <p:nvPr>
            <p:ph type="title"/>
          </p:nvPr>
        </p:nvSpPr>
        <p:spPr>
          <a:xfrm>
            <a:off x="1067087" y="912850"/>
            <a:ext cx="5972100" cy="635999"/>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3" name="Shape 63"/>
          <p:cNvSpPr txBox="1"/>
          <p:nvPr>
            <p:ph idx="1" type="body"/>
          </p:nvPr>
        </p:nvSpPr>
        <p:spPr>
          <a:xfrm>
            <a:off x="1067100" y="1706950"/>
            <a:ext cx="2977800" cy="3218700"/>
          </a:xfrm>
          <a:prstGeom prst="rect">
            <a:avLst/>
          </a:prstGeom>
        </p:spPr>
        <p:txBody>
          <a:bodyPr anchorCtr="0" anchor="t" bIns="91425" lIns="91425" rIns="91425"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sp>
        <p:nvSpPr>
          <p:cNvPr id="64" name="Shape 64"/>
          <p:cNvSpPr txBox="1"/>
          <p:nvPr>
            <p:ph idx="2" type="body"/>
          </p:nvPr>
        </p:nvSpPr>
        <p:spPr>
          <a:xfrm>
            <a:off x="4224148" y="1706950"/>
            <a:ext cx="2977800" cy="3218700"/>
          </a:xfrm>
          <a:prstGeom prst="rect">
            <a:avLst/>
          </a:prstGeom>
        </p:spPr>
        <p:txBody>
          <a:bodyPr anchorCtr="0" anchor="t" bIns="91425" lIns="91425" rIns="91425"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grpSp>
        <p:nvGrpSpPr>
          <p:cNvPr id="65" name="Shape 65"/>
          <p:cNvGrpSpPr/>
          <p:nvPr/>
        </p:nvGrpSpPr>
        <p:grpSpPr>
          <a:xfrm>
            <a:off x="7395202" y="-6"/>
            <a:ext cx="1748884" cy="4013021"/>
            <a:chOff x="7395202" y="-6"/>
            <a:chExt cx="1748884" cy="4013021"/>
          </a:xfrm>
        </p:grpSpPr>
        <p:sp>
          <p:nvSpPr>
            <p:cNvPr id="66" name="Shape 66"/>
            <p:cNvSpPr/>
            <p:nvPr/>
          </p:nvSpPr>
          <p:spPr>
            <a:xfrm flipH="1" rot="5400000">
              <a:off x="7471942" y="406043"/>
              <a:ext cx="2078100" cy="1265999"/>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67" name="Shape 67"/>
            <p:cNvSpPr/>
            <p:nvPr/>
          </p:nvSpPr>
          <p:spPr>
            <a:xfrm flipH="1" rot="5400000">
              <a:off x="7072799" y="1666233"/>
              <a:ext cx="2574299"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68" name="Shape 68"/>
            <p:cNvSpPr/>
            <p:nvPr/>
          </p:nvSpPr>
          <p:spPr>
            <a:xfrm rot="-5400000">
              <a:off x="8020586" y="2718091"/>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69" name="Shape 69"/>
            <p:cNvSpPr/>
            <p:nvPr/>
          </p:nvSpPr>
          <p:spPr>
            <a:xfrm rot="-5400000">
              <a:off x="7178152" y="542729"/>
              <a:ext cx="1110899" cy="676800"/>
            </a:xfrm>
            <a:prstGeom prst="parallelogram">
              <a:avLst>
                <a:gd fmla="val 81897" name="adj"/>
              </a:avLst>
            </a:prstGeom>
            <a:solidFill>
              <a:srgbClr val="FFFFFF">
                <a:alpha val="14229"/>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70" name="Shape 70"/>
            <p:cNvSpPr/>
            <p:nvPr/>
          </p:nvSpPr>
          <p:spPr>
            <a:xfrm flipH="1" rot="-5400000">
              <a:off x="8242800" y="3381814"/>
              <a:ext cx="784500" cy="477899"/>
            </a:xfrm>
            <a:prstGeom prst="parallelogram">
              <a:avLst>
                <a:gd fmla="val 81897" name="adj"/>
              </a:avLst>
            </a:prstGeom>
            <a:solidFill>
              <a:srgbClr val="0066FF">
                <a:alpha val="22690"/>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grpSp>
      <p:grpSp>
        <p:nvGrpSpPr>
          <p:cNvPr id="71" name="Shape 71"/>
          <p:cNvGrpSpPr/>
          <p:nvPr/>
        </p:nvGrpSpPr>
        <p:grpSpPr>
          <a:xfrm>
            <a:off x="3" y="2738679"/>
            <a:ext cx="722479" cy="2404814"/>
            <a:chOff x="3" y="2750304"/>
            <a:chExt cx="722479" cy="2404814"/>
          </a:xfrm>
        </p:grpSpPr>
        <p:sp>
          <p:nvSpPr>
            <p:cNvPr id="72" name="Shape 72"/>
            <p:cNvSpPr/>
            <p:nvPr/>
          </p:nvSpPr>
          <p:spPr>
            <a:xfrm flipH="1" rot="5400000">
              <a:off x="-231667" y="3341328"/>
              <a:ext cx="1185900" cy="722399"/>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73" name="Shape 73"/>
            <p:cNvSpPr/>
            <p:nvPr/>
          </p:nvSpPr>
          <p:spPr>
            <a:xfrm rot="5400000">
              <a:off x="-158106" y="3063819"/>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74" name="Shape 74"/>
            <p:cNvSpPr/>
            <p:nvPr/>
          </p:nvSpPr>
          <p:spPr>
            <a:xfrm flipH="1" rot="-5400000">
              <a:off x="-173394" y="4440518"/>
              <a:ext cx="888000" cy="541199"/>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75" name="Shape 75"/>
            <p:cNvSpPr/>
            <p:nvPr/>
          </p:nvSpPr>
          <p:spPr>
            <a:xfrm rot="-5400000">
              <a:off x="-120146" y="2870454"/>
              <a:ext cx="614699" cy="374399"/>
            </a:xfrm>
            <a:prstGeom prst="parallelogram">
              <a:avLst>
                <a:gd fmla="val 81897" name="adj"/>
              </a:avLst>
            </a:prstGeom>
            <a:solidFill>
              <a:srgbClr val="FFFFFF">
                <a:alpha val="14229"/>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76" name="Shape 76"/>
            <p:cNvSpPr/>
            <p:nvPr/>
          </p:nvSpPr>
          <p:spPr>
            <a:xfrm flipH="1" rot="-5400000">
              <a:off x="228055" y="4058303"/>
              <a:ext cx="614399" cy="374399"/>
            </a:xfrm>
            <a:prstGeom prst="parallelogram">
              <a:avLst>
                <a:gd fmla="val 81897" name="adj"/>
              </a:avLst>
            </a:prstGeom>
            <a:solidFill>
              <a:srgbClr val="0066FF">
                <a:alpha val="22690"/>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3 columns">
    <p:spTree>
      <p:nvGrpSpPr>
        <p:cNvPr id="77" name="Shape 77"/>
        <p:cNvGrpSpPr/>
        <p:nvPr/>
      </p:nvGrpSpPr>
      <p:grpSpPr>
        <a:xfrm>
          <a:off x="0" y="0"/>
          <a:ext cx="0" cy="0"/>
          <a:chOff x="0" y="0"/>
          <a:chExt cx="0" cy="0"/>
        </a:xfrm>
      </p:grpSpPr>
      <p:sp>
        <p:nvSpPr>
          <p:cNvPr id="78" name="Shape 78"/>
          <p:cNvSpPr txBox="1"/>
          <p:nvPr>
            <p:ph type="title"/>
          </p:nvPr>
        </p:nvSpPr>
        <p:spPr>
          <a:xfrm>
            <a:off x="1067087" y="912850"/>
            <a:ext cx="5972100" cy="635999"/>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9" name="Shape 79"/>
          <p:cNvSpPr txBox="1"/>
          <p:nvPr>
            <p:ph idx="1" type="body"/>
          </p:nvPr>
        </p:nvSpPr>
        <p:spPr>
          <a:xfrm>
            <a:off x="1067100" y="1676800"/>
            <a:ext cx="2024100" cy="3248999"/>
          </a:xfrm>
          <a:prstGeom prst="rect">
            <a:avLst/>
          </a:prstGeom>
        </p:spPr>
        <p:txBody>
          <a:bodyPr anchorCtr="0" anchor="t" bIns="91425" lIns="91425" rIns="91425" tIns="91425"/>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p:txBody>
      </p:sp>
      <p:sp>
        <p:nvSpPr>
          <p:cNvPr id="80" name="Shape 80"/>
          <p:cNvSpPr txBox="1"/>
          <p:nvPr>
            <p:ph idx="2" type="body"/>
          </p:nvPr>
        </p:nvSpPr>
        <p:spPr>
          <a:xfrm>
            <a:off x="3194800" y="1676800"/>
            <a:ext cx="2024100" cy="3248999"/>
          </a:xfrm>
          <a:prstGeom prst="rect">
            <a:avLst/>
          </a:prstGeom>
        </p:spPr>
        <p:txBody>
          <a:bodyPr anchorCtr="0" anchor="t" bIns="91425" lIns="91425" rIns="91425" tIns="91425"/>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p:txBody>
      </p:sp>
      <p:sp>
        <p:nvSpPr>
          <p:cNvPr id="81" name="Shape 81"/>
          <p:cNvSpPr txBox="1"/>
          <p:nvPr>
            <p:ph idx="3" type="body"/>
          </p:nvPr>
        </p:nvSpPr>
        <p:spPr>
          <a:xfrm>
            <a:off x="5322501" y="1676800"/>
            <a:ext cx="2024100" cy="3248999"/>
          </a:xfrm>
          <a:prstGeom prst="rect">
            <a:avLst/>
          </a:prstGeom>
        </p:spPr>
        <p:txBody>
          <a:bodyPr anchorCtr="0" anchor="t" bIns="91425" lIns="91425" rIns="91425" tIns="91425"/>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p:txBody>
      </p:sp>
      <p:grpSp>
        <p:nvGrpSpPr>
          <p:cNvPr id="82" name="Shape 82"/>
          <p:cNvGrpSpPr/>
          <p:nvPr/>
        </p:nvGrpSpPr>
        <p:grpSpPr>
          <a:xfrm>
            <a:off x="7395202" y="-6"/>
            <a:ext cx="1748884" cy="4013021"/>
            <a:chOff x="7395202" y="-6"/>
            <a:chExt cx="1748884" cy="4013021"/>
          </a:xfrm>
        </p:grpSpPr>
        <p:sp>
          <p:nvSpPr>
            <p:cNvPr id="83" name="Shape 83"/>
            <p:cNvSpPr/>
            <p:nvPr/>
          </p:nvSpPr>
          <p:spPr>
            <a:xfrm flipH="1" rot="5400000">
              <a:off x="7471942" y="406043"/>
              <a:ext cx="2078100" cy="1265999"/>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84" name="Shape 84"/>
            <p:cNvSpPr/>
            <p:nvPr/>
          </p:nvSpPr>
          <p:spPr>
            <a:xfrm flipH="1" rot="5400000">
              <a:off x="7072799" y="1666233"/>
              <a:ext cx="2574299"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85" name="Shape 85"/>
            <p:cNvSpPr/>
            <p:nvPr/>
          </p:nvSpPr>
          <p:spPr>
            <a:xfrm rot="-5400000">
              <a:off x="8020586" y="2718091"/>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86" name="Shape 86"/>
            <p:cNvSpPr/>
            <p:nvPr/>
          </p:nvSpPr>
          <p:spPr>
            <a:xfrm rot="-5400000">
              <a:off x="7178152" y="542729"/>
              <a:ext cx="1110899" cy="676800"/>
            </a:xfrm>
            <a:prstGeom prst="parallelogram">
              <a:avLst>
                <a:gd fmla="val 81897" name="adj"/>
              </a:avLst>
            </a:prstGeom>
            <a:solidFill>
              <a:srgbClr val="FFFFFF">
                <a:alpha val="14229"/>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87" name="Shape 87"/>
            <p:cNvSpPr/>
            <p:nvPr/>
          </p:nvSpPr>
          <p:spPr>
            <a:xfrm flipH="1" rot="-5400000">
              <a:off x="8242800" y="3381814"/>
              <a:ext cx="784500" cy="477899"/>
            </a:xfrm>
            <a:prstGeom prst="parallelogram">
              <a:avLst>
                <a:gd fmla="val 81897" name="adj"/>
              </a:avLst>
            </a:prstGeom>
            <a:solidFill>
              <a:srgbClr val="0066FF">
                <a:alpha val="22690"/>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grpSp>
      <p:grpSp>
        <p:nvGrpSpPr>
          <p:cNvPr id="88" name="Shape 88"/>
          <p:cNvGrpSpPr/>
          <p:nvPr/>
        </p:nvGrpSpPr>
        <p:grpSpPr>
          <a:xfrm>
            <a:off x="3" y="2738679"/>
            <a:ext cx="722479" cy="2404814"/>
            <a:chOff x="3" y="2750304"/>
            <a:chExt cx="722479" cy="2404814"/>
          </a:xfrm>
        </p:grpSpPr>
        <p:sp>
          <p:nvSpPr>
            <p:cNvPr id="89" name="Shape 89"/>
            <p:cNvSpPr/>
            <p:nvPr/>
          </p:nvSpPr>
          <p:spPr>
            <a:xfrm flipH="1" rot="5400000">
              <a:off x="-231667" y="3341328"/>
              <a:ext cx="1185900" cy="722399"/>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90" name="Shape 90"/>
            <p:cNvSpPr/>
            <p:nvPr/>
          </p:nvSpPr>
          <p:spPr>
            <a:xfrm rot="5400000">
              <a:off x="-158106" y="3063819"/>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91" name="Shape 91"/>
            <p:cNvSpPr/>
            <p:nvPr/>
          </p:nvSpPr>
          <p:spPr>
            <a:xfrm flipH="1" rot="-5400000">
              <a:off x="-173394" y="4440518"/>
              <a:ext cx="888000" cy="541199"/>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92" name="Shape 92"/>
            <p:cNvSpPr/>
            <p:nvPr/>
          </p:nvSpPr>
          <p:spPr>
            <a:xfrm rot="-5400000">
              <a:off x="-120146" y="2870454"/>
              <a:ext cx="614699" cy="374399"/>
            </a:xfrm>
            <a:prstGeom prst="parallelogram">
              <a:avLst>
                <a:gd fmla="val 81897" name="adj"/>
              </a:avLst>
            </a:prstGeom>
            <a:solidFill>
              <a:srgbClr val="FFFFFF">
                <a:alpha val="14229"/>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93" name="Shape 93"/>
            <p:cNvSpPr/>
            <p:nvPr/>
          </p:nvSpPr>
          <p:spPr>
            <a:xfrm flipH="1" rot="-5400000">
              <a:off x="228055" y="4058303"/>
              <a:ext cx="614399" cy="374399"/>
            </a:xfrm>
            <a:prstGeom prst="parallelogram">
              <a:avLst>
                <a:gd fmla="val 81897" name="adj"/>
              </a:avLst>
            </a:prstGeom>
            <a:solidFill>
              <a:srgbClr val="0066FF">
                <a:alpha val="22690"/>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94" name="Shape 94"/>
        <p:cNvGrpSpPr/>
        <p:nvPr/>
      </p:nvGrpSpPr>
      <p:grpSpPr>
        <a:xfrm>
          <a:off x="0" y="0"/>
          <a:ext cx="0" cy="0"/>
          <a:chOff x="0" y="0"/>
          <a:chExt cx="0" cy="0"/>
        </a:xfrm>
      </p:grpSpPr>
      <p:sp>
        <p:nvSpPr>
          <p:cNvPr id="95" name="Shape 95"/>
          <p:cNvSpPr txBox="1"/>
          <p:nvPr>
            <p:ph type="title"/>
          </p:nvPr>
        </p:nvSpPr>
        <p:spPr>
          <a:xfrm>
            <a:off x="1067087" y="912850"/>
            <a:ext cx="5972100" cy="635999"/>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grpSp>
        <p:nvGrpSpPr>
          <p:cNvPr id="96" name="Shape 96"/>
          <p:cNvGrpSpPr/>
          <p:nvPr/>
        </p:nvGrpSpPr>
        <p:grpSpPr>
          <a:xfrm>
            <a:off x="7395202" y="-6"/>
            <a:ext cx="1748884" cy="4013021"/>
            <a:chOff x="7395202" y="-6"/>
            <a:chExt cx="1748884" cy="4013021"/>
          </a:xfrm>
        </p:grpSpPr>
        <p:sp>
          <p:nvSpPr>
            <p:cNvPr id="97" name="Shape 97"/>
            <p:cNvSpPr/>
            <p:nvPr/>
          </p:nvSpPr>
          <p:spPr>
            <a:xfrm flipH="1" rot="5400000">
              <a:off x="7471942" y="406043"/>
              <a:ext cx="2078100" cy="1265999"/>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98" name="Shape 98"/>
            <p:cNvSpPr/>
            <p:nvPr/>
          </p:nvSpPr>
          <p:spPr>
            <a:xfrm flipH="1" rot="5400000">
              <a:off x="7072799" y="1666233"/>
              <a:ext cx="2574299"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99" name="Shape 99"/>
            <p:cNvSpPr/>
            <p:nvPr/>
          </p:nvSpPr>
          <p:spPr>
            <a:xfrm rot="-5400000">
              <a:off x="8020586" y="2718091"/>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00" name="Shape 100"/>
            <p:cNvSpPr/>
            <p:nvPr/>
          </p:nvSpPr>
          <p:spPr>
            <a:xfrm rot="-5400000">
              <a:off x="7178152" y="542729"/>
              <a:ext cx="1110899" cy="676800"/>
            </a:xfrm>
            <a:prstGeom prst="parallelogram">
              <a:avLst>
                <a:gd fmla="val 81897" name="adj"/>
              </a:avLst>
            </a:prstGeom>
            <a:solidFill>
              <a:srgbClr val="FFFFFF">
                <a:alpha val="14229"/>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01" name="Shape 101"/>
            <p:cNvSpPr/>
            <p:nvPr/>
          </p:nvSpPr>
          <p:spPr>
            <a:xfrm flipH="1" rot="-5400000">
              <a:off x="8242800" y="3381814"/>
              <a:ext cx="784500" cy="477899"/>
            </a:xfrm>
            <a:prstGeom prst="parallelogram">
              <a:avLst>
                <a:gd fmla="val 81897" name="adj"/>
              </a:avLst>
            </a:prstGeom>
            <a:solidFill>
              <a:srgbClr val="0066FF">
                <a:alpha val="22690"/>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grpSp>
      <p:grpSp>
        <p:nvGrpSpPr>
          <p:cNvPr id="102" name="Shape 102"/>
          <p:cNvGrpSpPr/>
          <p:nvPr/>
        </p:nvGrpSpPr>
        <p:grpSpPr>
          <a:xfrm>
            <a:off x="3" y="2738679"/>
            <a:ext cx="722479" cy="2404814"/>
            <a:chOff x="3" y="2750304"/>
            <a:chExt cx="722479" cy="2404814"/>
          </a:xfrm>
        </p:grpSpPr>
        <p:sp>
          <p:nvSpPr>
            <p:cNvPr id="103" name="Shape 103"/>
            <p:cNvSpPr/>
            <p:nvPr/>
          </p:nvSpPr>
          <p:spPr>
            <a:xfrm flipH="1" rot="5400000">
              <a:off x="-231667" y="3341328"/>
              <a:ext cx="1185900" cy="722399"/>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04" name="Shape 104"/>
            <p:cNvSpPr/>
            <p:nvPr/>
          </p:nvSpPr>
          <p:spPr>
            <a:xfrm rot="5400000">
              <a:off x="-158106" y="3063819"/>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05" name="Shape 105"/>
            <p:cNvSpPr/>
            <p:nvPr/>
          </p:nvSpPr>
          <p:spPr>
            <a:xfrm flipH="1" rot="-5400000">
              <a:off x="-173394" y="4440518"/>
              <a:ext cx="888000" cy="541199"/>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06" name="Shape 106"/>
            <p:cNvSpPr/>
            <p:nvPr/>
          </p:nvSpPr>
          <p:spPr>
            <a:xfrm rot="-5400000">
              <a:off x="-120146" y="2870454"/>
              <a:ext cx="614699" cy="374399"/>
            </a:xfrm>
            <a:prstGeom prst="parallelogram">
              <a:avLst>
                <a:gd fmla="val 81897" name="adj"/>
              </a:avLst>
            </a:prstGeom>
            <a:solidFill>
              <a:srgbClr val="FFFFFF">
                <a:alpha val="14229"/>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07" name="Shape 107"/>
            <p:cNvSpPr/>
            <p:nvPr/>
          </p:nvSpPr>
          <p:spPr>
            <a:xfrm flipH="1" rot="-5400000">
              <a:off x="228055" y="4058303"/>
              <a:ext cx="614399" cy="374399"/>
            </a:xfrm>
            <a:prstGeom prst="parallelogram">
              <a:avLst>
                <a:gd fmla="val 81897" name="adj"/>
              </a:avLst>
            </a:prstGeom>
            <a:solidFill>
              <a:srgbClr val="0066FF">
                <a:alpha val="22690"/>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08" name="Shape 108"/>
        <p:cNvGrpSpPr/>
        <p:nvPr/>
      </p:nvGrpSpPr>
      <p:grpSpPr>
        <a:xfrm>
          <a:off x="0" y="0"/>
          <a:ext cx="0" cy="0"/>
          <a:chOff x="0" y="0"/>
          <a:chExt cx="0" cy="0"/>
        </a:xfrm>
      </p:grpSpPr>
      <p:sp>
        <p:nvSpPr>
          <p:cNvPr id="109" name="Shape 109"/>
          <p:cNvSpPr txBox="1"/>
          <p:nvPr>
            <p:ph idx="1" type="body"/>
          </p:nvPr>
        </p:nvSpPr>
        <p:spPr>
          <a:xfrm>
            <a:off x="1236500" y="4406300"/>
            <a:ext cx="6671100" cy="519599"/>
          </a:xfrm>
          <a:prstGeom prst="rect">
            <a:avLst/>
          </a:prstGeom>
        </p:spPr>
        <p:txBody>
          <a:bodyPr anchorCtr="0" anchor="t" bIns="91425" lIns="91425" rIns="91425" tIns="91425"/>
          <a:lstStyle>
            <a:lvl1pPr lvl="0">
              <a:spcBef>
                <a:spcPts val="360"/>
              </a:spcBef>
              <a:buSzPct val="100000"/>
              <a:buNone/>
              <a:defRPr b="1" sz="1800"/>
            </a:lvl1pPr>
          </a:lstStyle>
          <a:p/>
        </p:txBody>
      </p:sp>
      <p:grpSp>
        <p:nvGrpSpPr>
          <p:cNvPr id="110" name="Shape 110"/>
          <p:cNvGrpSpPr/>
          <p:nvPr/>
        </p:nvGrpSpPr>
        <p:grpSpPr>
          <a:xfrm>
            <a:off x="7395202" y="-6"/>
            <a:ext cx="1748884" cy="4013021"/>
            <a:chOff x="7395202" y="-6"/>
            <a:chExt cx="1748884" cy="4013021"/>
          </a:xfrm>
        </p:grpSpPr>
        <p:sp>
          <p:nvSpPr>
            <p:cNvPr id="111" name="Shape 111"/>
            <p:cNvSpPr/>
            <p:nvPr/>
          </p:nvSpPr>
          <p:spPr>
            <a:xfrm flipH="1" rot="5400000">
              <a:off x="7471942" y="406043"/>
              <a:ext cx="2078100" cy="1265999"/>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12" name="Shape 112"/>
            <p:cNvSpPr/>
            <p:nvPr/>
          </p:nvSpPr>
          <p:spPr>
            <a:xfrm flipH="1" rot="5400000">
              <a:off x="7072799" y="1666233"/>
              <a:ext cx="2574299"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13" name="Shape 113"/>
            <p:cNvSpPr/>
            <p:nvPr/>
          </p:nvSpPr>
          <p:spPr>
            <a:xfrm rot="-5400000">
              <a:off x="8020586" y="2718091"/>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14" name="Shape 114"/>
            <p:cNvSpPr/>
            <p:nvPr/>
          </p:nvSpPr>
          <p:spPr>
            <a:xfrm rot="-5400000">
              <a:off x="7178152" y="542729"/>
              <a:ext cx="1110899" cy="676800"/>
            </a:xfrm>
            <a:prstGeom prst="parallelogram">
              <a:avLst>
                <a:gd fmla="val 81897" name="adj"/>
              </a:avLst>
            </a:prstGeom>
            <a:solidFill>
              <a:srgbClr val="FFFFFF">
                <a:alpha val="14229"/>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15" name="Shape 115"/>
            <p:cNvSpPr/>
            <p:nvPr/>
          </p:nvSpPr>
          <p:spPr>
            <a:xfrm flipH="1" rot="-5400000">
              <a:off x="8242800" y="3381814"/>
              <a:ext cx="784500" cy="477899"/>
            </a:xfrm>
            <a:prstGeom prst="parallelogram">
              <a:avLst>
                <a:gd fmla="val 81897" name="adj"/>
              </a:avLst>
            </a:prstGeom>
            <a:solidFill>
              <a:srgbClr val="0066FF">
                <a:alpha val="22690"/>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grpSp>
      <p:grpSp>
        <p:nvGrpSpPr>
          <p:cNvPr id="116" name="Shape 116"/>
          <p:cNvGrpSpPr/>
          <p:nvPr/>
        </p:nvGrpSpPr>
        <p:grpSpPr>
          <a:xfrm>
            <a:off x="3" y="2738679"/>
            <a:ext cx="722479" cy="2404814"/>
            <a:chOff x="3" y="2750304"/>
            <a:chExt cx="722479" cy="2404814"/>
          </a:xfrm>
        </p:grpSpPr>
        <p:sp>
          <p:nvSpPr>
            <p:cNvPr id="117" name="Shape 117"/>
            <p:cNvSpPr/>
            <p:nvPr/>
          </p:nvSpPr>
          <p:spPr>
            <a:xfrm flipH="1" rot="5400000">
              <a:off x="-231667" y="3341328"/>
              <a:ext cx="1185900" cy="722399"/>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18" name="Shape 118"/>
            <p:cNvSpPr/>
            <p:nvPr/>
          </p:nvSpPr>
          <p:spPr>
            <a:xfrm rot="5400000">
              <a:off x="-158106" y="3063819"/>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19" name="Shape 119"/>
            <p:cNvSpPr/>
            <p:nvPr/>
          </p:nvSpPr>
          <p:spPr>
            <a:xfrm flipH="1" rot="-5400000">
              <a:off x="-173394" y="4440518"/>
              <a:ext cx="888000" cy="541199"/>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20" name="Shape 120"/>
            <p:cNvSpPr/>
            <p:nvPr/>
          </p:nvSpPr>
          <p:spPr>
            <a:xfrm rot="-5400000">
              <a:off x="-120146" y="2870454"/>
              <a:ext cx="614699" cy="374399"/>
            </a:xfrm>
            <a:prstGeom prst="parallelogram">
              <a:avLst>
                <a:gd fmla="val 81897" name="adj"/>
              </a:avLst>
            </a:prstGeom>
            <a:solidFill>
              <a:srgbClr val="FFFFFF">
                <a:alpha val="14229"/>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21" name="Shape 121"/>
            <p:cNvSpPr/>
            <p:nvPr/>
          </p:nvSpPr>
          <p:spPr>
            <a:xfrm flipH="1" rot="-5400000">
              <a:off x="228055" y="4058303"/>
              <a:ext cx="614399" cy="374399"/>
            </a:xfrm>
            <a:prstGeom prst="parallelogram">
              <a:avLst>
                <a:gd fmla="val 81897" name="adj"/>
              </a:avLst>
            </a:prstGeom>
            <a:solidFill>
              <a:srgbClr val="0066FF">
                <a:alpha val="22690"/>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small">
    <p:spTree>
      <p:nvGrpSpPr>
        <p:cNvPr id="122" name="Shape 122"/>
        <p:cNvGrpSpPr/>
        <p:nvPr/>
      </p:nvGrpSpPr>
      <p:grpSpPr>
        <a:xfrm>
          <a:off x="0" y="0"/>
          <a:ext cx="0" cy="0"/>
          <a:chOff x="0" y="0"/>
          <a:chExt cx="0" cy="0"/>
        </a:xfrm>
      </p:grpSpPr>
      <p:grpSp>
        <p:nvGrpSpPr>
          <p:cNvPr id="123" name="Shape 123"/>
          <p:cNvGrpSpPr/>
          <p:nvPr/>
        </p:nvGrpSpPr>
        <p:grpSpPr>
          <a:xfrm>
            <a:off x="7934862" y="4"/>
            <a:ext cx="1209178" cy="2774602"/>
            <a:chOff x="7395202" y="-6"/>
            <a:chExt cx="1748884" cy="4013021"/>
          </a:xfrm>
        </p:grpSpPr>
        <p:sp>
          <p:nvSpPr>
            <p:cNvPr id="124" name="Shape 124"/>
            <p:cNvSpPr/>
            <p:nvPr/>
          </p:nvSpPr>
          <p:spPr>
            <a:xfrm flipH="1" rot="5400000">
              <a:off x="7471942" y="406043"/>
              <a:ext cx="2078100" cy="1265999"/>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25" name="Shape 125"/>
            <p:cNvSpPr/>
            <p:nvPr/>
          </p:nvSpPr>
          <p:spPr>
            <a:xfrm flipH="1" rot="5400000">
              <a:off x="7072799" y="1666233"/>
              <a:ext cx="2574299" cy="15681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26" name="Shape 126"/>
            <p:cNvSpPr/>
            <p:nvPr/>
          </p:nvSpPr>
          <p:spPr>
            <a:xfrm rot="-5400000">
              <a:off x="8020586" y="2718091"/>
              <a:ext cx="1396200" cy="850800"/>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27" name="Shape 127"/>
            <p:cNvSpPr/>
            <p:nvPr/>
          </p:nvSpPr>
          <p:spPr>
            <a:xfrm rot="-5400000">
              <a:off x="7178152" y="542729"/>
              <a:ext cx="1110899" cy="676800"/>
            </a:xfrm>
            <a:prstGeom prst="parallelogram">
              <a:avLst>
                <a:gd fmla="val 81897" name="adj"/>
              </a:avLst>
            </a:prstGeom>
            <a:solidFill>
              <a:srgbClr val="FFFFFF">
                <a:alpha val="14229"/>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28" name="Shape 128"/>
            <p:cNvSpPr/>
            <p:nvPr/>
          </p:nvSpPr>
          <p:spPr>
            <a:xfrm flipH="1" rot="-5400000">
              <a:off x="8242800" y="3381814"/>
              <a:ext cx="784500" cy="477899"/>
            </a:xfrm>
            <a:prstGeom prst="parallelogram">
              <a:avLst>
                <a:gd fmla="val 81897" name="adj"/>
              </a:avLst>
            </a:prstGeom>
            <a:solidFill>
              <a:srgbClr val="0066FF">
                <a:alpha val="22690"/>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grpSp>
      <p:grpSp>
        <p:nvGrpSpPr>
          <p:cNvPr id="129" name="Shape 129"/>
          <p:cNvGrpSpPr/>
          <p:nvPr/>
        </p:nvGrpSpPr>
        <p:grpSpPr>
          <a:xfrm>
            <a:off x="0" y="2232486"/>
            <a:ext cx="874633" cy="2911267"/>
            <a:chOff x="3" y="2750304"/>
            <a:chExt cx="722479" cy="2404814"/>
          </a:xfrm>
        </p:grpSpPr>
        <p:sp>
          <p:nvSpPr>
            <p:cNvPr id="130" name="Shape 130"/>
            <p:cNvSpPr/>
            <p:nvPr/>
          </p:nvSpPr>
          <p:spPr>
            <a:xfrm flipH="1" rot="5400000">
              <a:off x="-231667" y="3341328"/>
              <a:ext cx="1185900" cy="722399"/>
            </a:xfrm>
            <a:prstGeom prst="parallelogram">
              <a:avLst>
                <a:gd fmla="val 81897" name="adj"/>
              </a:avLst>
            </a:prstGeom>
            <a:gradFill>
              <a:gsLst>
                <a:gs pos="0">
                  <a:srgbClr val="CC3399"/>
                </a:gs>
                <a:gs pos="100000">
                  <a:srgbClr val="6699FF"/>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31" name="Shape 131"/>
            <p:cNvSpPr/>
            <p:nvPr/>
          </p:nvSpPr>
          <p:spPr>
            <a:xfrm rot="5400000">
              <a:off x="-158106" y="3063819"/>
              <a:ext cx="808800" cy="492300"/>
            </a:xfrm>
            <a:prstGeom prst="parallelogram">
              <a:avLst>
                <a:gd fmla="val 81897" name="adj"/>
              </a:avLst>
            </a:prstGeom>
            <a:gradFill>
              <a:gsLst>
                <a:gs pos="0">
                  <a:srgbClr val="33CCCC"/>
                </a:gs>
                <a:gs pos="100000">
                  <a:srgbClr val="66FF33"/>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32" name="Shape 132"/>
            <p:cNvSpPr/>
            <p:nvPr/>
          </p:nvSpPr>
          <p:spPr>
            <a:xfrm flipH="1" rot="-5400000">
              <a:off x="-173394" y="4440518"/>
              <a:ext cx="888000" cy="541199"/>
            </a:xfrm>
            <a:prstGeom prst="parallelogram">
              <a:avLst>
                <a:gd fmla="val 81897" name="adj"/>
              </a:avLst>
            </a:prstGeom>
            <a:gradFill>
              <a:gsLst>
                <a:gs pos="0">
                  <a:srgbClr val="FF0066"/>
                </a:gs>
                <a:gs pos="100000">
                  <a:srgbClr val="FF9900"/>
                </a:gs>
              </a:gsLst>
              <a:lin ang="5400012" scaled="0"/>
            </a:gra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33" name="Shape 133"/>
            <p:cNvSpPr/>
            <p:nvPr/>
          </p:nvSpPr>
          <p:spPr>
            <a:xfrm rot="-5400000">
              <a:off x="-120146" y="2870454"/>
              <a:ext cx="614699" cy="374399"/>
            </a:xfrm>
            <a:prstGeom prst="parallelogram">
              <a:avLst>
                <a:gd fmla="val 81897" name="adj"/>
              </a:avLst>
            </a:prstGeom>
            <a:solidFill>
              <a:srgbClr val="FFFFFF">
                <a:alpha val="14229"/>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sp>
          <p:nvSpPr>
            <p:cNvPr id="134" name="Shape 134"/>
            <p:cNvSpPr/>
            <p:nvPr/>
          </p:nvSpPr>
          <p:spPr>
            <a:xfrm flipH="1" rot="-5400000">
              <a:off x="228055" y="4058303"/>
              <a:ext cx="614399" cy="374399"/>
            </a:xfrm>
            <a:prstGeom prst="parallelogram">
              <a:avLst>
                <a:gd fmla="val 81897" name="adj"/>
              </a:avLst>
            </a:prstGeom>
            <a:solidFill>
              <a:srgbClr val="0066FF">
                <a:alpha val="22690"/>
              </a:srgbClr>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1F30"/>
        </a:solidFill>
      </p:bgPr>
    </p:bg>
    <p:spTree>
      <p:nvGrpSpPr>
        <p:cNvPr id="5" name="Shape 5"/>
        <p:cNvGrpSpPr/>
        <p:nvPr/>
      </p:nvGrpSpPr>
      <p:grpSpPr>
        <a:xfrm>
          <a:off x="0" y="0"/>
          <a:ext cx="0" cy="0"/>
          <a:chOff x="0" y="0"/>
          <a:chExt cx="0" cy="0"/>
        </a:xfrm>
      </p:grpSpPr>
      <p:sp>
        <p:nvSpPr>
          <p:cNvPr id="6" name="Shape 6"/>
          <p:cNvSpPr txBox="1"/>
          <p:nvPr>
            <p:ph type="title"/>
          </p:nvPr>
        </p:nvSpPr>
        <p:spPr>
          <a:xfrm>
            <a:off x="1067087" y="912850"/>
            <a:ext cx="5972100" cy="635999"/>
          </a:xfrm>
          <a:prstGeom prst="rect">
            <a:avLst/>
          </a:prstGeom>
          <a:noFill/>
          <a:ln>
            <a:noFill/>
          </a:ln>
        </p:spPr>
        <p:txBody>
          <a:bodyPr anchorCtr="0" anchor="b" bIns="91425" lIns="91425" rIns="91425" tIns="91425"/>
          <a:lstStyle>
            <a:lvl1pPr lvl="0">
              <a:spcBef>
                <a:spcPts val="0"/>
              </a:spcBef>
              <a:buClr>
                <a:srgbClr val="FFFFFF"/>
              </a:buClr>
              <a:buSzPct val="100000"/>
              <a:buFont typeface="Hind"/>
              <a:buNone/>
              <a:defRPr b="1" sz="3000">
                <a:solidFill>
                  <a:srgbClr val="FFFFFF"/>
                </a:solidFill>
                <a:latin typeface="Hind"/>
                <a:ea typeface="Hind"/>
                <a:cs typeface="Hind"/>
                <a:sym typeface="Hind"/>
              </a:defRPr>
            </a:lvl1pPr>
            <a:lvl2pPr lvl="1">
              <a:spcBef>
                <a:spcPts val="0"/>
              </a:spcBef>
              <a:buClr>
                <a:srgbClr val="FFFFFF"/>
              </a:buClr>
              <a:buSzPct val="100000"/>
              <a:buFont typeface="Hind"/>
              <a:buNone/>
              <a:defRPr b="1" sz="3000">
                <a:solidFill>
                  <a:srgbClr val="FFFFFF"/>
                </a:solidFill>
                <a:latin typeface="Hind"/>
                <a:ea typeface="Hind"/>
                <a:cs typeface="Hind"/>
                <a:sym typeface="Hind"/>
              </a:defRPr>
            </a:lvl2pPr>
            <a:lvl3pPr lvl="2">
              <a:spcBef>
                <a:spcPts val="0"/>
              </a:spcBef>
              <a:buClr>
                <a:srgbClr val="FFFFFF"/>
              </a:buClr>
              <a:buSzPct val="100000"/>
              <a:buFont typeface="Hind"/>
              <a:buNone/>
              <a:defRPr b="1" sz="3000">
                <a:solidFill>
                  <a:srgbClr val="FFFFFF"/>
                </a:solidFill>
                <a:latin typeface="Hind"/>
                <a:ea typeface="Hind"/>
                <a:cs typeface="Hind"/>
                <a:sym typeface="Hind"/>
              </a:defRPr>
            </a:lvl3pPr>
            <a:lvl4pPr lvl="3">
              <a:spcBef>
                <a:spcPts val="0"/>
              </a:spcBef>
              <a:buClr>
                <a:srgbClr val="FFFFFF"/>
              </a:buClr>
              <a:buSzPct val="100000"/>
              <a:buFont typeface="Hind"/>
              <a:buNone/>
              <a:defRPr b="1" sz="3000">
                <a:solidFill>
                  <a:srgbClr val="FFFFFF"/>
                </a:solidFill>
                <a:latin typeface="Hind"/>
                <a:ea typeface="Hind"/>
                <a:cs typeface="Hind"/>
                <a:sym typeface="Hind"/>
              </a:defRPr>
            </a:lvl4pPr>
            <a:lvl5pPr lvl="4">
              <a:spcBef>
                <a:spcPts val="0"/>
              </a:spcBef>
              <a:buClr>
                <a:srgbClr val="FFFFFF"/>
              </a:buClr>
              <a:buSzPct val="100000"/>
              <a:buFont typeface="Hind"/>
              <a:buNone/>
              <a:defRPr b="1" sz="3000">
                <a:solidFill>
                  <a:srgbClr val="FFFFFF"/>
                </a:solidFill>
                <a:latin typeface="Hind"/>
                <a:ea typeface="Hind"/>
                <a:cs typeface="Hind"/>
                <a:sym typeface="Hind"/>
              </a:defRPr>
            </a:lvl5pPr>
            <a:lvl6pPr lvl="5">
              <a:spcBef>
                <a:spcPts val="0"/>
              </a:spcBef>
              <a:buClr>
                <a:srgbClr val="FFFFFF"/>
              </a:buClr>
              <a:buSzPct val="100000"/>
              <a:buFont typeface="Hind"/>
              <a:buNone/>
              <a:defRPr b="1" sz="3000">
                <a:solidFill>
                  <a:srgbClr val="FFFFFF"/>
                </a:solidFill>
                <a:latin typeface="Hind"/>
                <a:ea typeface="Hind"/>
                <a:cs typeface="Hind"/>
                <a:sym typeface="Hind"/>
              </a:defRPr>
            </a:lvl6pPr>
            <a:lvl7pPr lvl="6">
              <a:spcBef>
                <a:spcPts val="0"/>
              </a:spcBef>
              <a:buClr>
                <a:srgbClr val="FFFFFF"/>
              </a:buClr>
              <a:buSzPct val="100000"/>
              <a:buFont typeface="Hind"/>
              <a:buNone/>
              <a:defRPr b="1" sz="3000">
                <a:solidFill>
                  <a:srgbClr val="FFFFFF"/>
                </a:solidFill>
                <a:latin typeface="Hind"/>
                <a:ea typeface="Hind"/>
                <a:cs typeface="Hind"/>
                <a:sym typeface="Hind"/>
              </a:defRPr>
            </a:lvl7pPr>
            <a:lvl8pPr lvl="7">
              <a:spcBef>
                <a:spcPts val="0"/>
              </a:spcBef>
              <a:buClr>
                <a:srgbClr val="FFFFFF"/>
              </a:buClr>
              <a:buSzPct val="100000"/>
              <a:buFont typeface="Hind"/>
              <a:buNone/>
              <a:defRPr b="1" sz="3000">
                <a:solidFill>
                  <a:srgbClr val="FFFFFF"/>
                </a:solidFill>
                <a:latin typeface="Hind"/>
                <a:ea typeface="Hind"/>
                <a:cs typeface="Hind"/>
                <a:sym typeface="Hind"/>
              </a:defRPr>
            </a:lvl8pPr>
            <a:lvl9pPr lvl="8">
              <a:spcBef>
                <a:spcPts val="0"/>
              </a:spcBef>
              <a:buClr>
                <a:srgbClr val="FFFFFF"/>
              </a:buClr>
              <a:buSzPct val="100000"/>
              <a:buFont typeface="Hind"/>
              <a:buNone/>
              <a:defRPr b="1" sz="3000">
                <a:solidFill>
                  <a:srgbClr val="FFFFFF"/>
                </a:solidFill>
                <a:latin typeface="Hind"/>
                <a:ea typeface="Hind"/>
                <a:cs typeface="Hind"/>
                <a:sym typeface="Hind"/>
              </a:defRPr>
            </a:lvl9pPr>
          </a:lstStyle>
          <a:p/>
        </p:txBody>
      </p:sp>
      <p:sp>
        <p:nvSpPr>
          <p:cNvPr id="7" name="Shape 7"/>
          <p:cNvSpPr txBox="1"/>
          <p:nvPr>
            <p:ph idx="1" type="body"/>
          </p:nvPr>
        </p:nvSpPr>
        <p:spPr>
          <a:xfrm>
            <a:off x="1067087" y="1650547"/>
            <a:ext cx="5972100" cy="2764500"/>
          </a:xfrm>
          <a:prstGeom prst="rect">
            <a:avLst/>
          </a:prstGeom>
          <a:noFill/>
          <a:ln>
            <a:noFill/>
          </a:ln>
        </p:spPr>
        <p:txBody>
          <a:bodyPr anchorCtr="0" anchor="t" bIns="91425" lIns="91425" rIns="91425" tIns="91425"/>
          <a:lstStyle>
            <a:lvl1pPr lvl="0">
              <a:spcBef>
                <a:spcPts val="600"/>
              </a:spcBef>
              <a:buClr>
                <a:srgbClr val="1C4587"/>
              </a:buClr>
              <a:buSzPct val="100000"/>
              <a:buFont typeface="Hind"/>
              <a:buChar char="›"/>
              <a:defRPr sz="2400">
                <a:solidFill>
                  <a:srgbClr val="FFFFFF"/>
                </a:solidFill>
                <a:latin typeface="Hind"/>
                <a:ea typeface="Hind"/>
                <a:cs typeface="Hind"/>
                <a:sym typeface="Hind"/>
              </a:defRPr>
            </a:lvl1pPr>
            <a:lvl2pPr lvl="1">
              <a:spcBef>
                <a:spcPts val="480"/>
              </a:spcBef>
              <a:buClr>
                <a:srgbClr val="1C4587"/>
              </a:buClr>
              <a:buSzPct val="100000"/>
              <a:buFont typeface="Hind"/>
              <a:buChar char="›"/>
              <a:defRPr sz="2400">
                <a:solidFill>
                  <a:srgbClr val="FFFFFF"/>
                </a:solidFill>
                <a:latin typeface="Hind"/>
                <a:ea typeface="Hind"/>
                <a:cs typeface="Hind"/>
                <a:sym typeface="Hind"/>
              </a:defRPr>
            </a:lvl2pPr>
            <a:lvl3pPr lvl="2">
              <a:spcBef>
                <a:spcPts val="480"/>
              </a:spcBef>
              <a:buClr>
                <a:srgbClr val="1C4587"/>
              </a:buClr>
              <a:buSzPct val="100000"/>
              <a:buFont typeface="Hind"/>
              <a:buChar char="›"/>
              <a:defRPr sz="2400">
                <a:solidFill>
                  <a:srgbClr val="FFFFFF"/>
                </a:solidFill>
                <a:latin typeface="Hind"/>
                <a:ea typeface="Hind"/>
                <a:cs typeface="Hind"/>
                <a:sym typeface="Hind"/>
              </a:defRPr>
            </a:lvl3pPr>
            <a:lvl4pPr lvl="3">
              <a:spcBef>
                <a:spcPts val="360"/>
              </a:spcBef>
              <a:buClr>
                <a:srgbClr val="1C4587"/>
              </a:buClr>
              <a:buSzPct val="100000"/>
              <a:buFont typeface="Hind"/>
              <a:buChar char="›"/>
              <a:defRPr sz="2400">
                <a:solidFill>
                  <a:srgbClr val="FFFFFF"/>
                </a:solidFill>
                <a:latin typeface="Hind"/>
                <a:ea typeface="Hind"/>
                <a:cs typeface="Hind"/>
                <a:sym typeface="Hind"/>
              </a:defRPr>
            </a:lvl4pPr>
            <a:lvl5pPr lvl="4">
              <a:spcBef>
                <a:spcPts val="360"/>
              </a:spcBef>
              <a:buClr>
                <a:srgbClr val="1C4587"/>
              </a:buClr>
              <a:buSzPct val="100000"/>
              <a:buFont typeface="Hind"/>
              <a:buChar char="›"/>
              <a:defRPr sz="2400">
                <a:solidFill>
                  <a:srgbClr val="FFFFFF"/>
                </a:solidFill>
                <a:latin typeface="Hind"/>
                <a:ea typeface="Hind"/>
                <a:cs typeface="Hind"/>
                <a:sym typeface="Hind"/>
              </a:defRPr>
            </a:lvl5pPr>
            <a:lvl6pPr lvl="5">
              <a:spcBef>
                <a:spcPts val="360"/>
              </a:spcBef>
              <a:buClr>
                <a:srgbClr val="1C4587"/>
              </a:buClr>
              <a:buSzPct val="100000"/>
              <a:buFont typeface="Hind"/>
              <a:buChar char="›"/>
              <a:defRPr sz="2400">
                <a:solidFill>
                  <a:srgbClr val="FFFFFF"/>
                </a:solidFill>
                <a:latin typeface="Hind"/>
                <a:ea typeface="Hind"/>
                <a:cs typeface="Hind"/>
                <a:sym typeface="Hind"/>
              </a:defRPr>
            </a:lvl6pPr>
            <a:lvl7pPr lvl="6">
              <a:spcBef>
                <a:spcPts val="360"/>
              </a:spcBef>
              <a:buClr>
                <a:srgbClr val="1C4587"/>
              </a:buClr>
              <a:buSzPct val="100000"/>
              <a:buFont typeface="Hind"/>
              <a:buChar char="›"/>
              <a:defRPr sz="2400">
                <a:solidFill>
                  <a:srgbClr val="FFFFFF"/>
                </a:solidFill>
                <a:latin typeface="Hind"/>
                <a:ea typeface="Hind"/>
                <a:cs typeface="Hind"/>
                <a:sym typeface="Hind"/>
              </a:defRPr>
            </a:lvl7pPr>
            <a:lvl8pPr lvl="7">
              <a:spcBef>
                <a:spcPts val="360"/>
              </a:spcBef>
              <a:buClr>
                <a:srgbClr val="1C4587"/>
              </a:buClr>
              <a:buSzPct val="100000"/>
              <a:buFont typeface="Hind"/>
              <a:buChar char="›"/>
              <a:defRPr sz="2400">
                <a:solidFill>
                  <a:srgbClr val="FFFFFF"/>
                </a:solidFill>
                <a:latin typeface="Hind"/>
                <a:ea typeface="Hind"/>
                <a:cs typeface="Hind"/>
                <a:sym typeface="Hind"/>
              </a:defRPr>
            </a:lvl8pPr>
            <a:lvl9pPr lvl="8">
              <a:spcBef>
                <a:spcPts val="360"/>
              </a:spcBef>
              <a:buClr>
                <a:srgbClr val="1C4587"/>
              </a:buClr>
              <a:buSzPct val="100000"/>
              <a:buFont typeface="Hind"/>
              <a:buChar char="»"/>
              <a:defRPr sz="2400">
                <a:solidFill>
                  <a:srgbClr val="FFFFFF"/>
                </a:solidFill>
                <a:latin typeface="Hind"/>
                <a:ea typeface="Hind"/>
                <a:cs typeface="Hind"/>
                <a:sym typeface="Hi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0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0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0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0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0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0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0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 name="Shape 150"/>
        <p:cNvGrpSpPr/>
        <p:nvPr/>
      </p:nvGrpSpPr>
      <p:grpSpPr>
        <a:xfrm>
          <a:off x="0" y="0"/>
          <a:ext cx="0" cy="0"/>
          <a:chOff x="0" y="0"/>
          <a:chExt cx="0" cy="0"/>
        </a:xfrm>
      </p:grpSpPr>
      <p:sp>
        <p:nvSpPr>
          <p:cNvPr id="151" name="Shape 151"/>
          <p:cNvSpPr txBox="1"/>
          <p:nvPr>
            <p:ph type="ctrTitle"/>
          </p:nvPr>
        </p:nvSpPr>
        <p:spPr>
          <a:xfrm>
            <a:off x="2328150" y="1610825"/>
            <a:ext cx="4487700" cy="1159800"/>
          </a:xfrm>
          <a:prstGeom prst="rect">
            <a:avLst/>
          </a:prstGeom>
        </p:spPr>
        <p:txBody>
          <a:bodyPr anchorCtr="0" anchor="ctr" bIns="91425" lIns="91425" rIns="91425" tIns="91425">
            <a:noAutofit/>
          </a:bodyPr>
          <a:lstStyle/>
          <a:p>
            <a:pPr lvl="0" algn="l">
              <a:spcBef>
                <a:spcPts val="0"/>
              </a:spcBef>
              <a:buNone/>
            </a:pPr>
            <a:r>
              <a:rPr lang="en"/>
              <a:t>POVs AND EXPERIENCE PROTOTYPES</a:t>
            </a:r>
          </a:p>
        </p:txBody>
      </p:sp>
      <p:sp>
        <p:nvSpPr>
          <p:cNvPr id="152" name="Shape 152"/>
          <p:cNvSpPr txBox="1"/>
          <p:nvPr/>
        </p:nvSpPr>
        <p:spPr>
          <a:xfrm>
            <a:off x="2456100" y="3361225"/>
            <a:ext cx="3576300" cy="1159800"/>
          </a:xfrm>
          <a:prstGeom prst="rect">
            <a:avLst/>
          </a:prstGeom>
          <a:noFill/>
          <a:ln>
            <a:noFill/>
          </a:ln>
        </p:spPr>
        <p:txBody>
          <a:bodyPr anchorCtr="0" anchor="t" bIns="91425" lIns="91425" rIns="91425" tIns="91425">
            <a:noAutofit/>
          </a:bodyPr>
          <a:lstStyle/>
          <a:p>
            <a:pPr lvl="0">
              <a:spcBef>
                <a:spcPts val="0"/>
              </a:spcBef>
              <a:buNone/>
            </a:pPr>
            <a:r>
              <a:rPr lang="en" sz="2000">
                <a:solidFill>
                  <a:srgbClr val="FFFFFF"/>
                </a:solidFill>
              </a:rPr>
              <a:t>Michael Freeman</a:t>
            </a:r>
          </a:p>
          <a:p>
            <a:pPr lvl="0">
              <a:spcBef>
                <a:spcPts val="0"/>
              </a:spcBef>
              <a:buNone/>
            </a:pPr>
            <a:r>
              <a:rPr lang="en" sz="2000">
                <a:solidFill>
                  <a:srgbClr val="FFFFFF"/>
                </a:solidFill>
              </a:rPr>
              <a:t>Andrea Rodriguez</a:t>
            </a:r>
          </a:p>
          <a:p>
            <a:pPr lvl="0">
              <a:spcBef>
                <a:spcPts val="0"/>
              </a:spcBef>
              <a:buNone/>
            </a:pPr>
            <a:r>
              <a:rPr lang="en" sz="2000">
                <a:solidFill>
                  <a:srgbClr val="FFFFFF"/>
                </a:solidFill>
              </a:rPr>
              <a:t>Alan Khaledi</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sp>
        <p:nvSpPr>
          <p:cNvPr id="212" name="Shape 212"/>
          <p:cNvSpPr txBox="1"/>
          <p:nvPr>
            <p:ph idx="4294967295" type="ctrTitle"/>
          </p:nvPr>
        </p:nvSpPr>
        <p:spPr>
          <a:xfrm>
            <a:off x="1672075" y="2269150"/>
            <a:ext cx="5635200" cy="1159800"/>
          </a:xfrm>
          <a:prstGeom prst="rect">
            <a:avLst/>
          </a:prstGeom>
        </p:spPr>
        <p:txBody>
          <a:bodyPr anchorCtr="0" anchor="b" bIns="91425" lIns="91425" rIns="91425" tIns="91425">
            <a:noAutofit/>
          </a:bodyPr>
          <a:lstStyle/>
          <a:p>
            <a:pPr lvl="0" rtl="0" algn="ctr">
              <a:spcBef>
                <a:spcPts val="0"/>
              </a:spcBef>
              <a:buNone/>
            </a:pPr>
            <a:r>
              <a:rPr lang="en"/>
              <a:t>EXPERIENCE PROTOTYPES</a:t>
            </a:r>
          </a:p>
        </p:txBody>
      </p:sp>
      <p:sp>
        <p:nvSpPr>
          <p:cNvPr id="213" name="Shape 213"/>
          <p:cNvSpPr/>
          <p:nvPr/>
        </p:nvSpPr>
        <p:spPr>
          <a:xfrm>
            <a:off x="5066646" y="1326780"/>
            <a:ext cx="275620" cy="263171"/>
          </a:xfrm>
          <a:custGeom>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anchorCtr="0" anchor="ctr" bIns="91425" lIns="91425" rIns="91425" tIns="91425">
            <a:noAutofit/>
          </a:bodyPr>
          <a:lstStyle/>
          <a:p>
            <a:pPr lvl="0">
              <a:spcBef>
                <a:spcPts val="0"/>
              </a:spcBef>
              <a:buNone/>
            </a:pPr>
            <a:r>
              <a:t/>
            </a:r>
            <a:endParaRPr/>
          </a:p>
        </p:txBody>
      </p:sp>
      <p:grpSp>
        <p:nvGrpSpPr>
          <p:cNvPr id="214" name="Shape 214"/>
          <p:cNvGrpSpPr/>
          <p:nvPr/>
        </p:nvGrpSpPr>
        <p:grpSpPr>
          <a:xfrm>
            <a:off x="5424462" y="1097107"/>
            <a:ext cx="1333297" cy="1333379"/>
            <a:chOff x="6654650" y="3665275"/>
            <a:chExt cx="409100" cy="409125"/>
          </a:xfrm>
        </p:grpSpPr>
        <p:sp>
          <p:nvSpPr>
            <p:cNvPr id="215" name="Shape 215"/>
            <p:cNvSpPr/>
            <p:nvPr/>
          </p:nvSpPr>
          <p:spPr>
            <a:xfrm>
              <a:off x="6808525" y="3819150"/>
              <a:ext cx="211875" cy="211900"/>
            </a:xfrm>
            <a:custGeom>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6699FF"/>
            </a:solidFill>
            <a:ln>
              <a:noFill/>
            </a:ln>
          </p:spPr>
          <p:txBody>
            <a:bodyPr anchorCtr="0" anchor="ctr" bIns="91425" lIns="91425" rIns="91425" tIns="91425">
              <a:noAutofit/>
            </a:bodyPr>
            <a:lstStyle/>
            <a:p>
              <a:pPr lvl="0">
                <a:spcBef>
                  <a:spcPts val="0"/>
                </a:spcBef>
                <a:buNone/>
              </a:pPr>
              <a:r>
                <a:t/>
              </a:r>
              <a:endParaRPr/>
            </a:p>
          </p:txBody>
        </p:sp>
        <p:sp>
          <p:nvSpPr>
            <p:cNvPr id="216" name="Shape 216"/>
            <p:cNvSpPr/>
            <p:nvPr/>
          </p:nvSpPr>
          <p:spPr>
            <a:xfrm>
              <a:off x="6654650" y="3665275"/>
              <a:ext cx="409100" cy="409125"/>
            </a:xfrm>
            <a:custGeom>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6699FF"/>
            </a:solidFill>
            <a:ln>
              <a:noFill/>
            </a:ln>
          </p:spPr>
          <p:txBody>
            <a:bodyPr anchorCtr="0" anchor="ctr" bIns="91425" lIns="91425" rIns="91425" tIns="91425">
              <a:noAutofit/>
            </a:bodyPr>
            <a:lstStyle/>
            <a:p>
              <a:pPr lvl="0">
                <a:spcBef>
                  <a:spcPts val="0"/>
                </a:spcBef>
                <a:buNone/>
              </a:pPr>
              <a:r>
                <a:t/>
              </a:r>
              <a:endParaRPr/>
            </a:p>
          </p:txBody>
        </p:sp>
      </p:grpSp>
      <p:grpSp>
        <p:nvGrpSpPr>
          <p:cNvPr id="217" name="Shape 217"/>
          <p:cNvGrpSpPr/>
          <p:nvPr/>
        </p:nvGrpSpPr>
        <p:grpSpPr>
          <a:xfrm>
            <a:off x="4582486" y="2159939"/>
            <a:ext cx="484172" cy="484199"/>
            <a:chOff x="570875" y="4322250"/>
            <a:chExt cx="443300" cy="443325"/>
          </a:xfrm>
        </p:grpSpPr>
        <p:sp>
          <p:nvSpPr>
            <p:cNvPr id="218" name="Shape 218"/>
            <p:cNvSpPr/>
            <p:nvPr/>
          </p:nvSpPr>
          <p:spPr>
            <a:xfrm>
              <a:off x="570875" y="4322250"/>
              <a:ext cx="443300" cy="443325"/>
            </a:xfrm>
            <a:custGeom>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0066"/>
            </a:solidFill>
            <a:ln>
              <a:noFill/>
            </a:ln>
          </p:spPr>
          <p:txBody>
            <a:bodyPr anchorCtr="0" anchor="ctr" bIns="91425" lIns="91425" rIns="91425" tIns="91425">
              <a:noAutofit/>
            </a:bodyPr>
            <a:lstStyle/>
            <a:p>
              <a:pPr lvl="0">
                <a:spcBef>
                  <a:spcPts val="0"/>
                </a:spcBef>
                <a:buNone/>
              </a:pPr>
              <a:r>
                <a:t/>
              </a:r>
              <a:endParaRPr/>
            </a:p>
          </p:txBody>
        </p:sp>
        <p:sp>
          <p:nvSpPr>
            <p:cNvPr id="219" name="Shape 219"/>
            <p:cNvSpPr/>
            <p:nvPr/>
          </p:nvSpPr>
          <p:spPr>
            <a:xfrm>
              <a:off x="597725" y="4665400"/>
              <a:ext cx="73300" cy="73300"/>
            </a:xfrm>
            <a:custGeom>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0066"/>
            </a:solidFill>
            <a:ln>
              <a:noFill/>
            </a:ln>
          </p:spPr>
          <p:txBody>
            <a:bodyPr anchorCtr="0" anchor="ctr" bIns="91425" lIns="91425" rIns="91425" tIns="91425">
              <a:noAutofit/>
            </a:bodyPr>
            <a:lstStyle/>
            <a:p>
              <a:pPr lvl="0">
                <a:spcBef>
                  <a:spcPts val="0"/>
                </a:spcBef>
                <a:buNone/>
              </a:pPr>
              <a:r>
                <a:t/>
              </a:r>
              <a:endParaRPr/>
            </a:p>
          </p:txBody>
        </p:sp>
        <p:sp>
          <p:nvSpPr>
            <p:cNvPr id="220" name="Shape 220"/>
            <p:cNvSpPr/>
            <p:nvPr/>
          </p:nvSpPr>
          <p:spPr>
            <a:xfrm>
              <a:off x="654525" y="4708150"/>
              <a:ext cx="47025" cy="47025"/>
            </a:xfrm>
            <a:custGeom>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0066"/>
            </a:solidFill>
            <a:ln>
              <a:noFill/>
            </a:ln>
          </p:spPr>
          <p:txBody>
            <a:bodyPr anchorCtr="0" anchor="ctr" bIns="91425" lIns="91425" rIns="91425" tIns="91425">
              <a:noAutofit/>
            </a:bodyPr>
            <a:lstStyle/>
            <a:p>
              <a:pPr lvl="0">
                <a:spcBef>
                  <a:spcPts val="0"/>
                </a:spcBef>
                <a:buNone/>
              </a:pPr>
              <a:r>
                <a:t/>
              </a:r>
              <a:endParaRPr/>
            </a:p>
          </p:txBody>
        </p:sp>
        <p:sp>
          <p:nvSpPr>
            <p:cNvPr id="221" name="Shape 221"/>
            <p:cNvSpPr/>
            <p:nvPr/>
          </p:nvSpPr>
          <p:spPr>
            <a:xfrm>
              <a:off x="581250" y="4634875"/>
              <a:ext cx="47050" cy="47050"/>
            </a:xfrm>
            <a:custGeom>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0066"/>
            </a:solidFill>
            <a:ln>
              <a:noFill/>
            </a:ln>
          </p:spPr>
          <p:txBody>
            <a:bodyPr anchorCtr="0" anchor="ctr" bIns="91425" lIns="91425" rIns="91425" tIns="91425">
              <a:noAutofit/>
            </a:bodyPr>
            <a:lstStyle/>
            <a:p>
              <a:pPr lvl="0">
                <a:spcBef>
                  <a:spcPts val="0"/>
                </a:spcBef>
                <a:buNone/>
              </a:pPr>
              <a:r>
                <a:t/>
              </a:r>
              <a:endParaRPr/>
            </a:p>
          </p:txBody>
        </p:sp>
      </p:grpSp>
      <p:sp>
        <p:nvSpPr>
          <p:cNvPr id="222" name="Shape 222"/>
          <p:cNvSpPr/>
          <p:nvPr/>
        </p:nvSpPr>
        <p:spPr>
          <a:xfrm rot="1892490">
            <a:off x="6821707" y="1722175"/>
            <a:ext cx="275600" cy="263152"/>
          </a:xfrm>
          <a:custGeom>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anchorCtr="0" anchor="ctr" bIns="91425" lIns="91425" rIns="91425" tIns="91425">
            <a:noAutofit/>
          </a:bodyPr>
          <a:lstStyle/>
          <a:p>
            <a:pPr lvl="0">
              <a:spcBef>
                <a:spcPts val="0"/>
              </a:spcBef>
              <a:buNone/>
            </a:pPr>
            <a:r>
              <a:t/>
            </a:r>
            <a:endParaRPr/>
          </a:p>
        </p:txBody>
      </p:sp>
      <p:sp>
        <p:nvSpPr>
          <p:cNvPr id="223" name="Shape 223"/>
          <p:cNvSpPr/>
          <p:nvPr/>
        </p:nvSpPr>
        <p:spPr>
          <a:xfrm rot="-931596">
            <a:off x="6258096" y="2560227"/>
            <a:ext cx="186410" cy="177991"/>
          </a:xfrm>
          <a:custGeom>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type="title"/>
          </p:nvPr>
        </p:nvSpPr>
        <p:spPr>
          <a:xfrm>
            <a:off x="4374000" y="1141450"/>
            <a:ext cx="2855400" cy="1725300"/>
          </a:xfrm>
          <a:prstGeom prst="rect">
            <a:avLst/>
          </a:prstGeom>
        </p:spPr>
        <p:txBody>
          <a:bodyPr anchorCtr="0" anchor="b" bIns="91425" lIns="91425" rIns="91425" tIns="91425">
            <a:noAutofit/>
          </a:bodyPr>
          <a:lstStyle/>
          <a:p>
            <a:pPr lvl="0" rtl="0">
              <a:spcBef>
                <a:spcPts val="0"/>
              </a:spcBef>
              <a:buNone/>
            </a:pPr>
            <a:r>
              <a:rPr lang="en"/>
              <a:t>PROTOTYPE 1: </a:t>
            </a:r>
            <a:r>
              <a:rPr lang="en">
                <a:solidFill>
                  <a:srgbClr val="FF0066"/>
                </a:solidFill>
              </a:rPr>
              <a:t>MEET MUSICIANS</a:t>
            </a:r>
          </a:p>
        </p:txBody>
      </p:sp>
      <p:sp>
        <p:nvSpPr>
          <p:cNvPr id="229" name="Shape 229"/>
          <p:cNvSpPr txBox="1"/>
          <p:nvPr>
            <p:ph idx="1" type="body"/>
          </p:nvPr>
        </p:nvSpPr>
        <p:spPr>
          <a:xfrm>
            <a:off x="4374000" y="2707725"/>
            <a:ext cx="2855400" cy="1394400"/>
          </a:xfrm>
          <a:prstGeom prst="rect">
            <a:avLst/>
          </a:prstGeom>
        </p:spPr>
        <p:txBody>
          <a:bodyPr anchorCtr="0" anchor="t" bIns="91425" lIns="91425" rIns="91425" tIns="91425">
            <a:noAutofit/>
          </a:bodyPr>
          <a:lstStyle/>
          <a:p>
            <a:pPr lvl="0" rtl="0">
              <a:spcBef>
                <a:spcPts val="0"/>
              </a:spcBef>
              <a:buNone/>
            </a:pPr>
            <a:r>
              <a:rPr i="1" lang="en" sz="1400"/>
              <a:t>“HMW help musicians meet other musicians in the area?”</a:t>
            </a:r>
          </a:p>
        </p:txBody>
      </p:sp>
      <p:pic>
        <p:nvPicPr>
          <p:cNvPr descr="IMG_4715.jpg" id="230" name="Shape 230"/>
          <p:cNvPicPr preferRelativeResize="0"/>
          <p:nvPr/>
        </p:nvPicPr>
        <p:blipFill rotWithShape="1">
          <a:blip r:embed="rId3">
            <a:alphaModFix/>
          </a:blip>
          <a:srcRect b="66758" l="22982" r="23358" t="-16026"/>
          <a:stretch/>
        </p:blipFill>
        <p:spPr>
          <a:xfrm rot="-5400000">
            <a:off x="596300" y="1276825"/>
            <a:ext cx="3904500" cy="2688900"/>
          </a:xfrm>
          <a:prstGeom prst="snip2DiagRect">
            <a:avLst>
              <a:gd fmla="val 0" name="adj1"/>
              <a:gd fmla="val 29927" name="adj2"/>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sp>
        <p:nvSpPr>
          <p:cNvPr id="235" name="Shape 235"/>
          <p:cNvSpPr txBox="1"/>
          <p:nvPr>
            <p:ph idx="1" type="body"/>
          </p:nvPr>
        </p:nvSpPr>
        <p:spPr>
          <a:xfrm>
            <a:off x="1129425" y="440425"/>
            <a:ext cx="3019200" cy="3844800"/>
          </a:xfrm>
          <a:prstGeom prst="rect">
            <a:avLst/>
          </a:prstGeom>
        </p:spPr>
        <p:txBody>
          <a:bodyPr anchorCtr="0" anchor="t" bIns="91425" lIns="91425" rIns="91425" tIns="91425">
            <a:noAutofit/>
          </a:bodyPr>
          <a:lstStyle/>
          <a:p>
            <a:pPr lvl="0" rtl="0">
              <a:spcBef>
                <a:spcPts val="0"/>
              </a:spcBef>
              <a:buNone/>
            </a:pPr>
            <a:r>
              <a:rPr b="1" lang="en" sz="3000"/>
              <a:t>HOW WE TESTED IT</a:t>
            </a:r>
          </a:p>
          <a:p>
            <a:pPr indent="-355600" lvl="0" marL="457200" rtl="0">
              <a:spcBef>
                <a:spcPts val="0"/>
              </a:spcBef>
              <a:buSzPct val="100000"/>
            </a:pPr>
            <a:r>
              <a:rPr lang="en" sz="2000"/>
              <a:t>Short 20-30 second performance</a:t>
            </a:r>
          </a:p>
          <a:p>
            <a:pPr indent="-355600" lvl="0" marL="457200" rtl="0">
              <a:spcBef>
                <a:spcPts val="0"/>
              </a:spcBef>
              <a:buSzPct val="100000"/>
            </a:pPr>
            <a:r>
              <a:rPr lang="en" sz="2000"/>
              <a:t>Test subject has a card</a:t>
            </a:r>
          </a:p>
          <a:p>
            <a:pPr indent="-355600" lvl="0" marL="457200" rtl="0">
              <a:spcBef>
                <a:spcPts val="0"/>
              </a:spcBef>
              <a:buSzPct val="100000"/>
            </a:pPr>
            <a:r>
              <a:rPr lang="en" sz="2000"/>
              <a:t>Each person participating indicates yes or no secretly</a:t>
            </a:r>
          </a:p>
          <a:p>
            <a:pPr indent="-355600" lvl="0" marL="457200" rtl="0">
              <a:spcBef>
                <a:spcPts val="0"/>
              </a:spcBef>
              <a:buSzPct val="100000"/>
            </a:pPr>
            <a:r>
              <a:rPr lang="en" sz="2000"/>
              <a:t>Matches are revealed</a:t>
            </a:r>
          </a:p>
        </p:txBody>
      </p:sp>
      <p:pic>
        <p:nvPicPr>
          <p:cNvPr descr="IMG_4716.jpg" id="236" name="Shape 236"/>
          <p:cNvPicPr preferRelativeResize="0"/>
          <p:nvPr/>
        </p:nvPicPr>
        <p:blipFill rotWithShape="1">
          <a:blip r:embed="rId3">
            <a:alphaModFix/>
          </a:blip>
          <a:srcRect b="16129" l="-15567" r="-15580" t="16129"/>
          <a:stretch/>
        </p:blipFill>
        <p:spPr>
          <a:xfrm rot="-5400000">
            <a:off x="3649825" y="1276825"/>
            <a:ext cx="3904500" cy="2688900"/>
          </a:xfrm>
          <a:prstGeom prst="snip2DiagRect">
            <a:avLst>
              <a:gd fmla="val 0" name="adj1"/>
              <a:gd fmla="val 29927" name="adj2"/>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0" name="Shape 240"/>
        <p:cNvGrpSpPr/>
        <p:nvPr/>
      </p:nvGrpSpPr>
      <p:grpSpPr>
        <a:xfrm>
          <a:off x="0" y="0"/>
          <a:ext cx="0" cy="0"/>
          <a:chOff x="0" y="0"/>
          <a:chExt cx="0" cy="0"/>
        </a:xfrm>
      </p:grpSpPr>
      <p:sp>
        <p:nvSpPr>
          <p:cNvPr id="241" name="Shape 241"/>
          <p:cNvSpPr txBox="1"/>
          <p:nvPr>
            <p:ph type="title"/>
          </p:nvPr>
        </p:nvSpPr>
        <p:spPr>
          <a:xfrm>
            <a:off x="1067087" y="912850"/>
            <a:ext cx="5972100" cy="636000"/>
          </a:xfrm>
          <a:prstGeom prst="rect">
            <a:avLst/>
          </a:prstGeom>
        </p:spPr>
        <p:txBody>
          <a:bodyPr anchorCtr="0" anchor="b" bIns="91425" lIns="91425" rIns="91425" tIns="91425">
            <a:noAutofit/>
          </a:bodyPr>
          <a:lstStyle/>
          <a:p>
            <a:pPr lvl="0" rtl="0">
              <a:spcBef>
                <a:spcPts val="0"/>
              </a:spcBef>
              <a:buNone/>
            </a:pPr>
            <a:r>
              <a:rPr lang="en"/>
              <a:t>ASSUMPTIONS</a:t>
            </a:r>
          </a:p>
        </p:txBody>
      </p:sp>
      <p:sp>
        <p:nvSpPr>
          <p:cNvPr id="242" name="Shape 242"/>
          <p:cNvSpPr txBox="1"/>
          <p:nvPr>
            <p:ph idx="1" type="body"/>
          </p:nvPr>
        </p:nvSpPr>
        <p:spPr>
          <a:xfrm>
            <a:off x="1067087" y="1650547"/>
            <a:ext cx="5972100" cy="2764500"/>
          </a:xfrm>
          <a:prstGeom prst="rect">
            <a:avLst/>
          </a:prstGeom>
        </p:spPr>
        <p:txBody>
          <a:bodyPr anchorCtr="0" anchor="t" bIns="91425" lIns="91425" rIns="91425" tIns="91425">
            <a:noAutofit/>
          </a:bodyPr>
          <a:lstStyle/>
          <a:p>
            <a:pPr indent="-355600" lvl="0" marL="457200" rtl="0">
              <a:spcBef>
                <a:spcPts val="0"/>
              </a:spcBef>
              <a:buSzPct val="100000"/>
            </a:pPr>
            <a:r>
              <a:rPr lang="en" sz="2000"/>
              <a:t>Answers would remain the same whether or not we were online or offline</a:t>
            </a:r>
          </a:p>
          <a:p>
            <a:pPr indent="-355600" lvl="0" marL="457200" rtl="0">
              <a:spcBef>
                <a:spcPts val="0"/>
              </a:spcBef>
              <a:buSzPct val="100000"/>
            </a:pPr>
            <a:r>
              <a:rPr lang="en" sz="2000"/>
              <a:t>We could simulate a performance that is just as effective with our without editing</a:t>
            </a:r>
          </a:p>
          <a:p>
            <a:pPr indent="-355600" lvl="0" marL="457200" rtl="0">
              <a:spcBef>
                <a:spcPts val="0"/>
              </a:spcBef>
              <a:buSzPct val="100000"/>
            </a:pPr>
            <a:r>
              <a:rPr lang="en" sz="2000"/>
              <a:t>20-30 second limit prompts for a greater degree of creativity from users since every second counts</a:t>
            </a:r>
          </a:p>
          <a:p>
            <a:pPr lvl="0" rtl="0">
              <a:spcBef>
                <a:spcPts val="0"/>
              </a:spcBef>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sp>
        <p:nvSpPr>
          <p:cNvPr id="247" name="Shape 247"/>
          <p:cNvSpPr txBox="1"/>
          <p:nvPr>
            <p:ph idx="1" type="body"/>
          </p:nvPr>
        </p:nvSpPr>
        <p:spPr>
          <a:xfrm>
            <a:off x="813175" y="844000"/>
            <a:ext cx="3231900" cy="3218700"/>
          </a:xfrm>
          <a:prstGeom prst="rect">
            <a:avLst/>
          </a:prstGeom>
        </p:spPr>
        <p:txBody>
          <a:bodyPr anchorCtr="0" anchor="t" bIns="91425" lIns="91425" rIns="91425" tIns="91425">
            <a:noAutofit/>
          </a:bodyPr>
          <a:lstStyle/>
          <a:p>
            <a:pPr lvl="0">
              <a:spcBef>
                <a:spcPts val="0"/>
              </a:spcBef>
              <a:buNone/>
            </a:pPr>
            <a:r>
              <a:rPr b="1" lang="en" sz="3000"/>
              <a:t>WHAT WORKED?</a:t>
            </a:r>
          </a:p>
          <a:p>
            <a:pPr indent="-381000" lvl="0" marL="457200" rtl="0">
              <a:spcBef>
                <a:spcPts val="0"/>
              </a:spcBef>
              <a:buSzPct val="100000"/>
            </a:pPr>
            <a:r>
              <a:rPr lang="en" sz="2400"/>
              <a:t>Rating system resulted in a successful match</a:t>
            </a:r>
          </a:p>
          <a:p>
            <a:pPr indent="-381000" lvl="0" marL="457200" rtl="0">
              <a:spcBef>
                <a:spcPts val="0"/>
              </a:spcBef>
              <a:buSzPct val="100000"/>
            </a:pPr>
            <a:r>
              <a:rPr lang="en" sz="2400"/>
              <a:t>Jack really enjoyed and supported this idea</a:t>
            </a:r>
          </a:p>
        </p:txBody>
      </p:sp>
      <p:sp>
        <p:nvSpPr>
          <p:cNvPr id="248" name="Shape 248"/>
          <p:cNvSpPr txBox="1"/>
          <p:nvPr>
            <p:ph idx="2" type="body"/>
          </p:nvPr>
        </p:nvSpPr>
        <p:spPr>
          <a:xfrm>
            <a:off x="4224150" y="844000"/>
            <a:ext cx="3231900" cy="3218700"/>
          </a:xfrm>
          <a:prstGeom prst="rect">
            <a:avLst/>
          </a:prstGeom>
        </p:spPr>
        <p:txBody>
          <a:bodyPr anchorCtr="0" anchor="t" bIns="91425" lIns="91425" rIns="91425" tIns="91425">
            <a:noAutofit/>
          </a:bodyPr>
          <a:lstStyle/>
          <a:p>
            <a:pPr lvl="0" rtl="0">
              <a:spcBef>
                <a:spcPts val="0"/>
              </a:spcBef>
              <a:buNone/>
            </a:pPr>
            <a:r>
              <a:rPr b="1" lang="en" sz="3000"/>
              <a:t>WHAT DIDN’T?</a:t>
            </a:r>
          </a:p>
          <a:p>
            <a:pPr indent="-381000" lvl="0" marL="457200" rtl="0">
              <a:spcBef>
                <a:spcPts val="0"/>
              </a:spcBef>
              <a:buSzPct val="100000"/>
            </a:pPr>
            <a:r>
              <a:rPr lang="en" sz="2400">
                <a:solidFill>
                  <a:schemeClr val="lt1"/>
                </a:solidFill>
              </a:rPr>
              <a:t>Simulation had multiple limitations (as discussed on the next slide)</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2" name="Shape 252"/>
        <p:cNvGrpSpPr/>
        <p:nvPr/>
      </p:nvGrpSpPr>
      <p:grpSpPr>
        <a:xfrm>
          <a:off x="0" y="0"/>
          <a:ext cx="0" cy="0"/>
          <a:chOff x="0" y="0"/>
          <a:chExt cx="0" cy="0"/>
        </a:xfrm>
      </p:grpSpPr>
      <p:sp>
        <p:nvSpPr>
          <p:cNvPr id="253" name="Shape 253"/>
          <p:cNvSpPr txBox="1"/>
          <p:nvPr>
            <p:ph type="title"/>
          </p:nvPr>
        </p:nvSpPr>
        <p:spPr>
          <a:xfrm>
            <a:off x="1067087" y="912850"/>
            <a:ext cx="5972100" cy="636000"/>
          </a:xfrm>
          <a:prstGeom prst="rect">
            <a:avLst/>
          </a:prstGeom>
        </p:spPr>
        <p:txBody>
          <a:bodyPr anchorCtr="0" anchor="b" bIns="91425" lIns="91425" rIns="91425" tIns="91425">
            <a:noAutofit/>
          </a:bodyPr>
          <a:lstStyle/>
          <a:p>
            <a:pPr lvl="0" rtl="0">
              <a:spcBef>
                <a:spcPts val="0"/>
              </a:spcBef>
              <a:buNone/>
            </a:pPr>
            <a:r>
              <a:rPr lang="en"/>
              <a:t>WERE OUR ASSUMPTIONS VALID?</a:t>
            </a:r>
          </a:p>
        </p:txBody>
      </p:sp>
      <p:sp>
        <p:nvSpPr>
          <p:cNvPr id="254" name="Shape 254"/>
          <p:cNvSpPr txBox="1"/>
          <p:nvPr>
            <p:ph idx="1" type="body"/>
          </p:nvPr>
        </p:nvSpPr>
        <p:spPr>
          <a:xfrm>
            <a:off x="1067087" y="1650547"/>
            <a:ext cx="5972100" cy="2764500"/>
          </a:xfrm>
          <a:prstGeom prst="rect">
            <a:avLst/>
          </a:prstGeom>
        </p:spPr>
        <p:txBody>
          <a:bodyPr anchorCtr="0" anchor="t" bIns="91425" lIns="91425" rIns="91425" tIns="91425">
            <a:noAutofit/>
          </a:bodyPr>
          <a:lstStyle/>
          <a:p>
            <a:pPr indent="-228600" lvl="0" marL="457200" rtl="0">
              <a:lnSpc>
                <a:spcPct val="115000"/>
              </a:lnSpc>
              <a:spcBef>
                <a:spcPts val="0"/>
              </a:spcBef>
            </a:pPr>
            <a:r>
              <a:rPr lang="en">
                <a:solidFill>
                  <a:schemeClr val="lt1"/>
                </a:solidFill>
              </a:rPr>
              <a:t>Answers would probably not be the same online vs offline</a:t>
            </a:r>
          </a:p>
          <a:p>
            <a:pPr indent="-228600" lvl="0" marL="457200" rtl="0">
              <a:lnSpc>
                <a:spcPct val="115000"/>
              </a:lnSpc>
              <a:spcBef>
                <a:spcPts val="0"/>
              </a:spcBef>
            </a:pPr>
            <a:r>
              <a:rPr lang="en">
                <a:solidFill>
                  <a:schemeClr val="lt1"/>
                </a:solidFill>
              </a:rPr>
              <a:t>Users would be more critical of our performances if they did not have to  see us in person</a:t>
            </a:r>
          </a:p>
          <a:p>
            <a:pPr indent="-228600" lvl="0" marL="457200" rtl="0">
              <a:lnSpc>
                <a:spcPct val="115000"/>
              </a:lnSpc>
              <a:spcBef>
                <a:spcPts val="0"/>
              </a:spcBef>
            </a:pPr>
            <a:r>
              <a:rPr lang="en">
                <a:solidFill>
                  <a:schemeClr val="lt1"/>
                </a:solidFill>
              </a:rPr>
              <a:t>There was a limit to how impressive our offline performance could be</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8" name="Shape 258"/>
        <p:cNvGrpSpPr/>
        <p:nvPr/>
      </p:nvGrpSpPr>
      <p:grpSpPr>
        <a:xfrm>
          <a:off x="0" y="0"/>
          <a:ext cx="0" cy="0"/>
          <a:chOff x="0" y="0"/>
          <a:chExt cx="0" cy="0"/>
        </a:xfrm>
      </p:grpSpPr>
      <p:sp>
        <p:nvSpPr>
          <p:cNvPr id="259" name="Shape 259"/>
          <p:cNvSpPr txBox="1"/>
          <p:nvPr>
            <p:ph type="title"/>
          </p:nvPr>
        </p:nvSpPr>
        <p:spPr>
          <a:xfrm>
            <a:off x="4374000" y="1141450"/>
            <a:ext cx="2855400" cy="1725300"/>
          </a:xfrm>
          <a:prstGeom prst="rect">
            <a:avLst/>
          </a:prstGeom>
        </p:spPr>
        <p:txBody>
          <a:bodyPr anchorCtr="0" anchor="b" bIns="91425" lIns="91425" rIns="91425" tIns="91425">
            <a:noAutofit/>
          </a:bodyPr>
          <a:lstStyle/>
          <a:p>
            <a:pPr lvl="0" rtl="0">
              <a:spcBef>
                <a:spcPts val="0"/>
              </a:spcBef>
              <a:buNone/>
            </a:pPr>
            <a:r>
              <a:rPr lang="en"/>
              <a:t>PROTOTYPE 2: </a:t>
            </a:r>
            <a:r>
              <a:rPr lang="en">
                <a:solidFill>
                  <a:srgbClr val="FF0066"/>
                </a:solidFill>
              </a:rPr>
              <a:t>FIND LOCAL CONCERTS</a:t>
            </a:r>
          </a:p>
        </p:txBody>
      </p:sp>
      <p:sp>
        <p:nvSpPr>
          <p:cNvPr id="260" name="Shape 260"/>
          <p:cNvSpPr txBox="1"/>
          <p:nvPr>
            <p:ph idx="1" type="body"/>
          </p:nvPr>
        </p:nvSpPr>
        <p:spPr>
          <a:xfrm>
            <a:off x="4374000" y="2707725"/>
            <a:ext cx="2855400" cy="1394400"/>
          </a:xfrm>
          <a:prstGeom prst="rect">
            <a:avLst/>
          </a:prstGeom>
        </p:spPr>
        <p:txBody>
          <a:bodyPr anchorCtr="0" anchor="t" bIns="91425" lIns="91425" rIns="91425" tIns="91425">
            <a:noAutofit/>
          </a:bodyPr>
          <a:lstStyle/>
          <a:p>
            <a:pPr lvl="0" rtl="0">
              <a:spcBef>
                <a:spcPts val="0"/>
              </a:spcBef>
              <a:buNone/>
            </a:pPr>
            <a:r>
              <a:rPr i="1" lang="en" sz="1400"/>
              <a:t>“How might we reduce the time commitment needed to stay updated and find new artists/live performances that someone will love?”</a:t>
            </a:r>
          </a:p>
        </p:txBody>
      </p:sp>
      <p:pic>
        <p:nvPicPr>
          <p:cNvPr descr="2.jpg" id="261" name="Shape 261"/>
          <p:cNvPicPr preferRelativeResize="0"/>
          <p:nvPr/>
        </p:nvPicPr>
        <p:blipFill rotWithShape="1">
          <a:blip r:embed="rId3">
            <a:alphaModFix/>
          </a:blip>
          <a:srcRect b="31067" l="22124" r="22130" t="682"/>
          <a:stretch/>
        </p:blipFill>
        <p:spPr>
          <a:xfrm rot="-5400000">
            <a:off x="596300" y="1276825"/>
            <a:ext cx="3904500" cy="2688900"/>
          </a:xfrm>
          <a:prstGeom prst="snip2DiagRect">
            <a:avLst>
              <a:gd fmla="val 0" name="adj1"/>
              <a:gd fmla="val 29927" name="adj2"/>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 name="Shape 265"/>
        <p:cNvGrpSpPr/>
        <p:nvPr/>
      </p:nvGrpSpPr>
      <p:grpSpPr>
        <a:xfrm>
          <a:off x="0" y="0"/>
          <a:ext cx="0" cy="0"/>
          <a:chOff x="0" y="0"/>
          <a:chExt cx="0" cy="0"/>
        </a:xfrm>
      </p:grpSpPr>
      <p:sp>
        <p:nvSpPr>
          <p:cNvPr id="266" name="Shape 266"/>
          <p:cNvSpPr txBox="1"/>
          <p:nvPr>
            <p:ph idx="1" type="body"/>
          </p:nvPr>
        </p:nvSpPr>
        <p:spPr>
          <a:xfrm>
            <a:off x="1129425" y="440425"/>
            <a:ext cx="2855400" cy="3844800"/>
          </a:xfrm>
          <a:prstGeom prst="rect">
            <a:avLst/>
          </a:prstGeom>
        </p:spPr>
        <p:txBody>
          <a:bodyPr anchorCtr="0" anchor="t" bIns="91425" lIns="91425" rIns="91425" tIns="91425">
            <a:noAutofit/>
          </a:bodyPr>
          <a:lstStyle/>
          <a:p>
            <a:pPr lvl="0" rtl="0">
              <a:spcBef>
                <a:spcPts val="0"/>
              </a:spcBef>
              <a:buNone/>
            </a:pPr>
            <a:r>
              <a:rPr b="1" lang="en" sz="3000"/>
              <a:t>HOW WE TESTED IT</a:t>
            </a:r>
          </a:p>
          <a:p>
            <a:pPr indent="-355600" lvl="0" marL="457200" rtl="0">
              <a:spcBef>
                <a:spcPts val="0"/>
              </a:spcBef>
              <a:buSzPct val="100000"/>
            </a:pPr>
            <a:r>
              <a:rPr lang="en" sz="2000"/>
              <a:t>Part 1: Told user to find concert in a given location and try to simulate the process of buying tickets</a:t>
            </a:r>
          </a:p>
          <a:p>
            <a:pPr indent="-355600" lvl="0" marL="457200" rtl="0">
              <a:spcBef>
                <a:spcPts val="0"/>
              </a:spcBef>
              <a:buSzPct val="100000"/>
            </a:pPr>
            <a:r>
              <a:rPr lang="en" sz="2000"/>
              <a:t>Part 2: Gave user 4 cards, user chooses option, we simulate that option</a:t>
            </a:r>
          </a:p>
        </p:txBody>
      </p:sp>
      <p:pic>
        <p:nvPicPr>
          <p:cNvPr descr="IMG_4119.JPG" id="267" name="Shape 267"/>
          <p:cNvPicPr preferRelativeResize="0"/>
          <p:nvPr/>
        </p:nvPicPr>
        <p:blipFill rotWithShape="1">
          <a:blip r:embed="rId3">
            <a:alphaModFix/>
          </a:blip>
          <a:srcRect b="17852" l="-15705" r="-15718" t="14268"/>
          <a:stretch/>
        </p:blipFill>
        <p:spPr>
          <a:xfrm rot="-5400000">
            <a:off x="3649825" y="1276825"/>
            <a:ext cx="3904500" cy="2688900"/>
          </a:xfrm>
          <a:prstGeom prst="snip2DiagRect">
            <a:avLst>
              <a:gd fmla="val 0" name="adj1"/>
              <a:gd fmla="val 29927" name="adj2"/>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 name="Shape 271"/>
        <p:cNvGrpSpPr/>
        <p:nvPr/>
      </p:nvGrpSpPr>
      <p:grpSpPr>
        <a:xfrm>
          <a:off x="0" y="0"/>
          <a:ext cx="0" cy="0"/>
          <a:chOff x="0" y="0"/>
          <a:chExt cx="0" cy="0"/>
        </a:xfrm>
      </p:grpSpPr>
      <p:sp>
        <p:nvSpPr>
          <p:cNvPr id="272" name="Shape 272"/>
          <p:cNvSpPr txBox="1"/>
          <p:nvPr>
            <p:ph type="title"/>
          </p:nvPr>
        </p:nvSpPr>
        <p:spPr>
          <a:xfrm>
            <a:off x="1067087" y="912850"/>
            <a:ext cx="5972100" cy="636000"/>
          </a:xfrm>
          <a:prstGeom prst="rect">
            <a:avLst/>
          </a:prstGeom>
        </p:spPr>
        <p:txBody>
          <a:bodyPr anchorCtr="0" anchor="b" bIns="91425" lIns="91425" rIns="91425" tIns="91425">
            <a:noAutofit/>
          </a:bodyPr>
          <a:lstStyle/>
          <a:p>
            <a:pPr lvl="0" rtl="0">
              <a:spcBef>
                <a:spcPts val="0"/>
              </a:spcBef>
              <a:buNone/>
            </a:pPr>
            <a:r>
              <a:rPr lang="en"/>
              <a:t>ASSUMPTIONS</a:t>
            </a:r>
          </a:p>
        </p:txBody>
      </p:sp>
      <p:sp>
        <p:nvSpPr>
          <p:cNvPr id="273" name="Shape 273"/>
          <p:cNvSpPr txBox="1"/>
          <p:nvPr>
            <p:ph idx="1" type="body"/>
          </p:nvPr>
        </p:nvSpPr>
        <p:spPr>
          <a:xfrm>
            <a:off x="1067087" y="1650547"/>
            <a:ext cx="5972100" cy="2764500"/>
          </a:xfrm>
          <a:prstGeom prst="rect">
            <a:avLst/>
          </a:prstGeom>
        </p:spPr>
        <p:txBody>
          <a:bodyPr anchorCtr="0" anchor="t" bIns="91425" lIns="91425" rIns="91425" tIns="91425">
            <a:noAutofit/>
          </a:bodyPr>
          <a:lstStyle/>
          <a:p>
            <a:pPr indent="-228600" lvl="0" marL="457200" rtl="0">
              <a:spcBef>
                <a:spcPts val="0"/>
              </a:spcBef>
            </a:pPr>
            <a:r>
              <a:rPr lang="en"/>
              <a:t>People’s level of interest and likeliness to continue with the task at hand would be the same in both tasks</a:t>
            </a:r>
          </a:p>
          <a:p>
            <a:pPr indent="-228600" lvl="0" marL="457200" rtl="0">
              <a:spcBef>
                <a:spcPts val="0"/>
              </a:spcBef>
            </a:pPr>
            <a:r>
              <a:rPr lang="en"/>
              <a:t>The time it took us to perform the user’s actions/cards would be as fast as the envisioned app</a:t>
            </a:r>
          </a:p>
          <a:p>
            <a:pPr lvl="0" rtl="0">
              <a:spcBef>
                <a:spcPts val="0"/>
              </a:spcBef>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sp>
        <p:nvSpPr>
          <p:cNvPr id="278" name="Shape 278"/>
          <p:cNvSpPr txBox="1"/>
          <p:nvPr>
            <p:ph idx="1" type="body"/>
          </p:nvPr>
        </p:nvSpPr>
        <p:spPr>
          <a:xfrm>
            <a:off x="813175" y="844000"/>
            <a:ext cx="3231900" cy="3218700"/>
          </a:xfrm>
          <a:prstGeom prst="rect">
            <a:avLst/>
          </a:prstGeom>
        </p:spPr>
        <p:txBody>
          <a:bodyPr anchorCtr="0" anchor="t" bIns="91425" lIns="91425" rIns="91425" tIns="91425">
            <a:noAutofit/>
          </a:bodyPr>
          <a:lstStyle/>
          <a:p>
            <a:pPr lvl="0" rtl="0">
              <a:spcBef>
                <a:spcPts val="0"/>
              </a:spcBef>
              <a:buNone/>
            </a:pPr>
            <a:r>
              <a:rPr b="1" lang="en" sz="3000"/>
              <a:t>WHAT WORKED?</a:t>
            </a:r>
          </a:p>
          <a:p>
            <a:pPr indent="-381000" lvl="0" marL="457200" rtl="0">
              <a:spcBef>
                <a:spcPts val="0"/>
              </a:spcBef>
              <a:buSzPct val="100000"/>
            </a:pPr>
            <a:r>
              <a:rPr lang="en" sz="2400"/>
              <a:t>We managed to find a concert the user prefered more</a:t>
            </a:r>
          </a:p>
          <a:p>
            <a:pPr indent="-381000" lvl="0" marL="457200" rtl="0">
              <a:spcBef>
                <a:spcPts val="0"/>
              </a:spcBef>
              <a:buSzPct val="100000"/>
            </a:pPr>
            <a:r>
              <a:rPr lang="en" sz="2400"/>
              <a:t>Our process was faster than theirs</a:t>
            </a:r>
          </a:p>
        </p:txBody>
      </p:sp>
      <p:sp>
        <p:nvSpPr>
          <p:cNvPr id="279" name="Shape 279"/>
          <p:cNvSpPr txBox="1"/>
          <p:nvPr>
            <p:ph idx="2" type="body"/>
          </p:nvPr>
        </p:nvSpPr>
        <p:spPr>
          <a:xfrm>
            <a:off x="4224150" y="844000"/>
            <a:ext cx="3231900" cy="3218700"/>
          </a:xfrm>
          <a:prstGeom prst="rect">
            <a:avLst/>
          </a:prstGeom>
        </p:spPr>
        <p:txBody>
          <a:bodyPr anchorCtr="0" anchor="t" bIns="91425" lIns="91425" rIns="91425" tIns="91425">
            <a:noAutofit/>
          </a:bodyPr>
          <a:lstStyle/>
          <a:p>
            <a:pPr lvl="0" rtl="0">
              <a:spcBef>
                <a:spcPts val="0"/>
              </a:spcBef>
              <a:buNone/>
            </a:pPr>
            <a:r>
              <a:rPr b="1" lang="en" sz="3000"/>
              <a:t>WHAT DIDN’T?</a:t>
            </a:r>
          </a:p>
          <a:p>
            <a:pPr indent="-381000" lvl="0" marL="457200" rtl="0">
              <a:spcBef>
                <a:spcPts val="0"/>
              </a:spcBef>
              <a:buSzPct val="100000"/>
            </a:pPr>
            <a:r>
              <a:rPr lang="en" sz="2400"/>
              <a:t>Users preferred to have more control over their choices</a:t>
            </a:r>
          </a:p>
          <a:p>
            <a:pPr indent="-228600" lvl="0" marL="457200" rtl="0">
              <a:spcBef>
                <a:spcPts val="0"/>
              </a:spcBef>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ctrTitle"/>
          </p:nvPr>
        </p:nvSpPr>
        <p:spPr>
          <a:xfrm>
            <a:off x="2647900" y="1811950"/>
            <a:ext cx="3848099" cy="1159799"/>
          </a:xfrm>
          <a:prstGeom prst="rect">
            <a:avLst/>
          </a:prstGeom>
        </p:spPr>
        <p:txBody>
          <a:bodyPr anchorCtr="0" anchor="b" bIns="91425" lIns="91425" rIns="91425" tIns="91425">
            <a:noAutofit/>
          </a:bodyPr>
          <a:lstStyle/>
          <a:p>
            <a:pPr lvl="0" rtl="0">
              <a:spcBef>
                <a:spcPts val="0"/>
              </a:spcBef>
              <a:buNone/>
            </a:pPr>
            <a:r>
              <a:rPr lang="en"/>
              <a:t>PROBLEM DOMAIN</a:t>
            </a:r>
          </a:p>
        </p:txBody>
      </p:sp>
      <p:sp>
        <p:nvSpPr>
          <p:cNvPr id="158" name="Shape 158"/>
          <p:cNvSpPr txBox="1"/>
          <p:nvPr>
            <p:ph idx="1" type="subTitle"/>
          </p:nvPr>
        </p:nvSpPr>
        <p:spPr>
          <a:xfrm>
            <a:off x="2422000" y="2892825"/>
            <a:ext cx="4299900" cy="784800"/>
          </a:xfrm>
          <a:prstGeom prst="rect">
            <a:avLst/>
          </a:prstGeom>
        </p:spPr>
        <p:txBody>
          <a:bodyPr anchorCtr="0" anchor="t" bIns="91425" lIns="91425" rIns="91425" tIns="91425">
            <a:noAutofit/>
          </a:bodyPr>
          <a:lstStyle/>
          <a:p>
            <a:pPr lvl="0" rtl="0">
              <a:spcBef>
                <a:spcPts val="0"/>
              </a:spcBef>
              <a:buNone/>
            </a:pPr>
            <a:r>
              <a:rPr lang="en" sz="2000"/>
              <a:t>LIVE MUSIC/MUSICIAN DISCOVERY</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3" name="Shape 283"/>
        <p:cNvGrpSpPr/>
        <p:nvPr/>
      </p:nvGrpSpPr>
      <p:grpSpPr>
        <a:xfrm>
          <a:off x="0" y="0"/>
          <a:ext cx="0" cy="0"/>
          <a:chOff x="0" y="0"/>
          <a:chExt cx="0" cy="0"/>
        </a:xfrm>
      </p:grpSpPr>
      <p:sp>
        <p:nvSpPr>
          <p:cNvPr id="284" name="Shape 284"/>
          <p:cNvSpPr txBox="1"/>
          <p:nvPr>
            <p:ph type="title"/>
          </p:nvPr>
        </p:nvSpPr>
        <p:spPr>
          <a:xfrm>
            <a:off x="1067087" y="912850"/>
            <a:ext cx="5972100" cy="636000"/>
          </a:xfrm>
          <a:prstGeom prst="rect">
            <a:avLst/>
          </a:prstGeom>
        </p:spPr>
        <p:txBody>
          <a:bodyPr anchorCtr="0" anchor="b" bIns="91425" lIns="91425" rIns="91425" tIns="91425">
            <a:noAutofit/>
          </a:bodyPr>
          <a:lstStyle/>
          <a:p>
            <a:pPr lvl="0" rtl="0">
              <a:spcBef>
                <a:spcPts val="0"/>
              </a:spcBef>
              <a:buNone/>
            </a:pPr>
            <a:r>
              <a:rPr lang="en"/>
              <a:t>WERE OUR ASSUMPTIONS VALID?</a:t>
            </a:r>
          </a:p>
        </p:txBody>
      </p:sp>
      <p:sp>
        <p:nvSpPr>
          <p:cNvPr id="285" name="Shape 285"/>
          <p:cNvSpPr txBox="1"/>
          <p:nvPr>
            <p:ph idx="1" type="body"/>
          </p:nvPr>
        </p:nvSpPr>
        <p:spPr>
          <a:xfrm>
            <a:off x="1067087" y="1650547"/>
            <a:ext cx="5972100" cy="2764500"/>
          </a:xfrm>
          <a:prstGeom prst="rect">
            <a:avLst/>
          </a:prstGeom>
        </p:spPr>
        <p:txBody>
          <a:bodyPr anchorCtr="0" anchor="t" bIns="91425" lIns="91425" rIns="91425" tIns="91425">
            <a:noAutofit/>
          </a:bodyPr>
          <a:lstStyle/>
          <a:p>
            <a:pPr indent="-228600" lvl="0" marL="457200" rtl="0">
              <a:spcBef>
                <a:spcPts val="0"/>
              </a:spcBef>
            </a:pPr>
            <a:r>
              <a:rPr lang="en">
                <a:solidFill>
                  <a:schemeClr val="lt1"/>
                </a:solidFill>
              </a:rPr>
              <a:t>People’s level of interest and likeliness to continue the first task is usually low</a:t>
            </a:r>
          </a:p>
          <a:p>
            <a:pPr indent="-228600" lvl="0" marL="457200" rtl="0">
              <a:spcBef>
                <a:spcPts val="0"/>
              </a:spcBef>
            </a:pPr>
            <a:r>
              <a:rPr lang="en">
                <a:solidFill>
                  <a:schemeClr val="lt1"/>
                </a:solidFill>
              </a:rPr>
              <a:t>Time it took us to perform the user’s actions/cards would probably be slower than the envisioned app</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9" name="Shape 289"/>
        <p:cNvGrpSpPr/>
        <p:nvPr/>
      </p:nvGrpSpPr>
      <p:grpSpPr>
        <a:xfrm>
          <a:off x="0" y="0"/>
          <a:ext cx="0" cy="0"/>
          <a:chOff x="0" y="0"/>
          <a:chExt cx="0" cy="0"/>
        </a:xfrm>
      </p:grpSpPr>
      <p:sp>
        <p:nvSpPr>
          <p:cNvPr id="290" name="Shape 290"/>
          <p:cNvSpPr txBox="1"/>
          <p:nvPr>
            <p:ph type="title"/>
          </p:nvPr>
        </p:nvSpPr>
        <p:spPr>
          <a:xfrm>
            <a:off x="4374000" y="1141450"/>
            <a:ext cx="3087600" cy="1725300"/>
          </a:xfrm>
          <a:prstGeom prst="rect">
            <a:avLst/>
          </a:prstGeom>
        </p:spPr>
        <p:txBody>
          <a:bodyPr anchorCtr="0" anchor="b" bIns="91425" lIns="91425" rIns="91425" tIns="91425">
            <a:noAutofit/>
          </a:bodyPr>
          <a:lstStyle/>
          <a:p>
            <a:pPr lvl="0">
              <a:spcBef>
                <a:spcPts val="0"/>
              </a:spcBef>
              <a:buNone/>
            </a:pPr>
            <a:r>
              <a:rPr lang="en"/>
              <a:t>PROTOTYPE 3: </a:t>
            </a:r>
            <a:r>
              <a:rPr lang="en">
                <a:solidFill>
                  <a:srgbClr val="FF0066"/>
                </a:solidFill>
              </a:rPr>
              <a:t>MEET </a:t>
            </a:r>
          </a:p>
          <a:p>
            <a:pPr lvl="0" rtl="0">
              <a:spcBef>
                <a:spcPts val="0"/>
              </a:spcBef>
              <a:buNone/>
            </a:pPr>
            <a:r>
              <a:rPr lang="en">
                <a:solidFill>
                  <a:srgbClr val="FF0066"/>
                </a:solidFill>
              </a:rPr>
              <a:t>INDUSTRY PROS</a:t>
            </a:r>
          </a:p>
        </p:txBody>
      </p:sp>
      <p:sp>
        <p:nvSpPr>
          <p:cNvPr id="291" name="Shape 291"/>
          <p:cNvSpPr txBox="1"/>
          <p:nvPr>
            <p:ph idx="1" type="body"/>
          </p:nvPr>
        </p:nvSpPr>
        <p:spPr>
          <a:xfrm>
            <a:off x="4374000" y="2707725"/>
            <a:ext cx="2855399" cy="1394400"/>
          </a:xfrm>
          <a:prstGeom prst="rect">
            <a:avLst/>
          </a:prstGeom>
        </p:spPr>
        <p:txBody>
          <a:bodyPr anchorCtr="0" anchor="t" bIns="91425" lIns="91425" rIns="91425" tIns="91425">
            <a:noAutofit/>
          </a:bodyPr>
          <a:lstStyle/>
          <a:p>
            <a:pPr lvl="0" rtl="0">
              <a:spcBef>
                <a:spcPts val="0"/>
              </a:spcBef>
              <a:buNone/>
            </a:pPr>
            <a:r>
              <a:rPr i="1" lang="en" sz="1400"/>
              <a:t>“HMW help people make a career out of their interests in music?”</a:t>
            </a:r>
          </a:p>
        </p:txBody>
      </p:sp>
      <p:pic>
        <p:nvPicPr>
          <p:cNvPr descr="IMG_4712.JPG" id="292" name="Shape 292"/>
          <p:cNvPicPr preferRelativeResize="0"/>
          <p:nvPr/>
        </p:nvPicPr>
        <p:blipFill rotWithShape="1">
          <a:blip r:embed="rId3">
            <a:alphaModFix/>
          </a:blip>
          <a:srcRect b="23413" l="-11060" r="-12932" t="12545"/>
          <a:stretch/>
        </p:blipFill>
        <p:spPr>
          <a:xfrm rot="-5400000">
            <a:off x="596300" y="1276825"/>
            <a:ext cx="3904500" cy="2688900"/>
          </a:xfrm>
          <a:prstGeom prst="snip2DiagRect">
            <a:avLst>
              <a:gd fmla="val 0" name="adj1"/>
              <a:gd fmla="val 29927" name="adj2"/>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 name="Shape 296"/>
        <p:cNvGrpSpPr/>
        <p:nvPr/>
      </p:nvGrpSpPr>
      <p:grpSpPr>
        <a:xfrm>
          <a:off x="0" y="0"/>
          <a:ext cx="0" cy="0"/>
          <a:chOff x="0" y="0"/>
          <a:chExt cx="0" cy="0"/>
        </a:xfrm>
      </p:grpSpPr>
      <p:sp>
        <p:nvSpPr>
          <p:cNvPr id="297" name="Shape 297"/>
          <p:cNvSpPr txBox="1"/>
          <p:nvPr>
            <p:ph idx="1" type="body"/>
          </p:nvPr>
        </p:nvSpPr>
        <p:spPr>
          <a:xfrm>
            <a:off x="1129425" y="440425"/>
            <a:ext cx="2855400" cy="3844800"/>
          </a:xfrm>
          <a:prstGeom prst="rect">
            <a:avLst/>
          </a:prstGeom>
        </p:spPr>
        <p:txBody>
          <a:bodyPr anchorCtr="0" anchor="t" bIns="91425" lIns="91425" rIns="91425" tIns="91425">
            <a:noAutofit/>
          </a:bodyPr>
          <a:lstStyle/>
          <a:p>
            <a:pPr lvl="0">
              <a:spcBef>
                <a:spcPts val="0"/>
              </a:spcBef>
              <a:buNone/>
            </a:pPr>
            <a:r>
              <a:rPr b="1" lang="en" sz="3000"/>
              <a:t>HOW WE TESTED IT</a:t>
            </a:r>
          </a:p>
          <a:p>
            <a:pPr indent="-228600" lvl="0" marL="457200" rtl="0">
              <a:spcBef>
                <a:spcPts val="0"/>
              </a:spcBef>
            </a:pPr>
            <a:r>
              <a:rPr lang="en"/>
              <a:t>Gave a musician a card to “sign up”</a:t>
            </a:r>
          </a:p>
          <a:p>
            <a:pPr indent="-228600" lvl="0" marL="457200" rtl="0">
              <a:spcBef>
                <a:spcPts val="0"/>
              </a:spcBef>
            </a:pPr>
            <a:r>
              <a:rPr lang="en"/>
              <a:t>Had him look at the first card with options</a:t>
            </a:r>
          </a:p>
          <a:p>
            <a:pPr indent="-228600" lvl="0" marL="457200" rtl="0">
              <a:spcBef>
                <a:spcPts val="0"/>
              </a:spcBef>
            </a:pPr>
            <a:r>
              <a:rPr lang="en"/>
              <a:t>Had him explore the other pages</a:t>
            </a:r>
          </a:p>
        </p:txBody>
      </p:sp>
      <p:pic>
        <p:nvPicPr>
          <p:cNvPr descr="IMG_4713.JPG" id="298" name="Shape 298"/>
          <p:cNvPicPr preferRelativeResize="0"/>
          <p:nvPr/>
        </p:nvPicPr>
        <p:blipFill rotWithShape="1">
          <a:blip r:embed="rId3">
            <a:alphaModFix/>
          </a:blip>
          <a:srcRect b="20557" l="-13433" r="-15365" t="12913"/>
          <a:stretch/>
        </p:blipFill>
        <p:spPr>
          <a:xfrm rot="-5400000">
            <a:off x="3649825" y="1276825"/>
            <a:ext cx="3904500" cy="2688900"/>
          </a:xfrm>
          <a:prstGeom prst="snip2DiagRect">
            <a:avLst>
              <a:gd fmla="val 0" name="adj1"/>
              <a:gd fmla="val 29927" name="adj2"/>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2" name="Shape 302"/>
        <p:cNvGrpSpPr/>
        <p:nvPr/>
      </p:nvGrpSpPr>
      <p:grpSpPr>
        <a:xfrm>
          <a:off x="0" y="0"/>
          <a:ext cx="0" cy="0"/>
          <a:chOff x="0" y="0"/>
          <a:chExt cx="0" cy="0"/>
        </a:xfrm>
      </p:grpSpPr>
      <p:sp>
        <p:nvSpPr>
          <p:cNvPr id="303" name="Shape 303"/>
          <p:cNvSpPr txBox="1"/>
          <p:nvPr>
            <p:ph type="title"/>
          </p:nvPr>
        </p:nvSpPr>
        <p:spPr>
          <a:xfrm>
            <a:off x="1067087" y="912850"/>
            <a:ext cx="5972100" cy="635999"/>
          </a:xfrm>
          <a:prstGeom prst="rect">
            <a:avLst/>
          </a:prstGeom>
        </p:spPr>
        <p:txBody>
          <a:bodyPr anchorCtr="0" anchor="b" bIns="91425" lIns="91425" rIns="91425" tIns="91425">
            <a:noAutofit/>
          </a:bodyPr>
          <a:lstStyle/>
          <a:p>
            <a:pPr lvl="0">
              <a:spcBef>
                <a:spcPts val="0"/>
              </a:spcBef>
              <a:buNone/>
            </a:pPr>
            <a:r>
              <a:rPr lang="en"/>
              <a:t>ASSUMPTIONS</a:t>
            </a:r>
          </a:p>
        </p:txBody>
      </p:sp>
      <p:sp>
        <p:nvSpPr>
          <p:cNvPr id="304" name="Shape 304"/>
          <p:cNvSpPr txBox="1"/>
          <p:nvPr>
            <p:ph idx="1" type="body"/>
          </p:nvPr>
        </p:nvSpPr>
        <p:spPr>
          <a:xfrm>
            <a:off x="1067087" y="1650547"/>
            <a:ext cx="5972100" cy="2764500"/>
          </a:xfrm>
          <a:prstGeom prst="rect">
            <a:avLst/>
          </a:prstGeom>
        </p:spPr>
        <p:txBody>
          <a:bodyPr anchorCtr="0" anchor="t" bIns="91425" lIns="91425" rIns="91425" tIns="91425">
            <a:noAutofit/>
          </a:bodyPr>
          <a:lstStyle/>
          <a:p>
            <a:pPr indent="-228600" lvl="0" marL="457200" rtl="0">
              <a:spcBef>
                <a:spcPts val="0"/>
              </a:spcBef>
            </a:pPr>
            <a:r>
              <a:rPr lang="en"/>
              <a:t>The offline version can be as interactive as the online version</a:t>
            </a:r>
          </a:p>
          <a:p>
            <a:pPr indent="-228600" lvl="0" marL="457200" rtl="0">
              <a:spcBef>
                <a:spcPts val="0"/>
              </a:spcBef>
            </a:pPr>
            <a:r>
              <a:rPr lang="en"/>
              <a:t>This could bring opportunities and connections that musicians and industry people don’t already have</a:t>
            </a:r>
          </a:p>
          <a:p>
            <a:pPr indent="-228600" lvl="0" marL="457200" rtl="0">
              <a:spcBef>
                <a:spcPts val="0"/>
              </a:spcBef>
            </a:pPr>
            <a:r>
              <a:rPr lang="en"/>
              <a:t>Users will understand how the layout works</a:t>
            </a:r>
          </a:p>
          <a:p>
            <a:pPr lvl="0">
              <a:spcBef>
                <a:spcPts val="0"/>
              </a:spcBef>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8" name="Shape 308"/>
        <p:cNvGrpSpPr/>
        <p:nvPr/>
      </p:nvGrpSpPr>
      <p:grpSpPr>
        <a:xfrm>
          <a:off x="0" y="0"/>
          <a:ext cx="0" cy="0"/>
          <a:chOff x="0" y="0"/>
          <a:chExt cx="0" cy="0"/>
        </a:xfrm>
      </p:grpSpPr>
      <p:sp>
        <p:nvSpPr>
          <p:cNvPr id="309" name="Shape 309"/>
          <p:cNvSpPr txBox="1"/>
          <p:nvPr>
            <p:ph idx="1" type="body"/>
          </p:nvPr>
        </p:nvSpPr>
        <p:spPr>
          <a:xfrm>
            <a:off x="813175" y="844000"/>
            <a:ext cx="3231900" cy="3218700"/>
          </a:xfrm>
          <a:prstGeom prst="rect">
            <a:avLst/>
          </a:prstGeom>
        </p:spPr>
        <p:txBody>
          <a:bodyPr anchorCtr="0" anchor="t" bIns="91425" lIns="91425" rIns="91425" tIns="91425">
            <a:noAutofit/>
          </a:bodyPr>
          <a:lstStyle/>
          <a:p>
            <a:pPr lvl="0" rtl="0">
              <a:spcBef>
                <a:spcPts val="0"/>
              </a:spcBef>
              <a:buNone/>
            </a:pPr>
            <a:r>
              <a:rPr b="1" lang="en" sz="3000"/>
              <a:t>WHAT WORKED?</a:t>
            </a:r>
          </a:p>
          <a:p>
            <a:pPr indent="-381000" lvl="0" marL="457200" rtl="0">
              <a:spcBef>
                <a:spcPts val="0"/>
              </a:spcBef>
              <a:buSzPct val="100000"/>
            </a:pPr>
            <a:r>
              <a:rPr lang="en" sz="2400"/>
              <a:t>Option to refine search</a:t>
            </a:r>
          </a:p>
          <a:p>
            <a:pPr indent="-381000" lvl="0" marL="457200" rtl="0">
              <a:spcBef>
                <a:spcPts val="0"/>
              </a:spcBef>
              <a:buSzPct val="100000"/>
            </a:pPr>
            <a:r>
              <a:rPr lang="en" sz="2400"/>
              <a:t>The music page showing other local musicians was understandable</a:t>
            </a:r>
          </a:p>
        </p:txBody>
      </p:sp>
      <p:sp>
        <p:nvSpPr>
          <p:cNvPr id="310" name="Shape 310"/>
          <p:cNvSpPr txBox="1"/>
          <p:nvPr>
            <p:ph idx="2" type="body"/>
          </p:nvPr>
        </p:nvSpPr>
        <p:spPr>
          <a:xfrm>
            <a:off x="4224150" y="844000"/>
            <a:ext cx="3231900" cy="3218700"/>
          </a:xfrm>
          <a:prstGeom prst="rect">
            <a:avLst/>
          </a:prstGeom>
        </p:spPr>
        <p:txBody>
          <a:bodyPr anchorCtr="0" anchor="t" bIns="91425" lIns="91425" rIns="91425" tIns="91425">
            <a:noAutofit/>
          </a:bodyPr>
          <a:lstStyle/>
          <a:p>
            <a:pPr lvl="0">
              <a:spcBef>
                <a:spcPts val="0"/>
              </a:spcBef>
              <a:buNone/>
            </a:pPr>
            <a:r>
              <a:rPr b="1" lang="en" sz="3000"/>
              <a:t>WHAT DIDN’T?</a:t>
            </a:r>
          </a:p>
          <a:p>
            <a:pPr indent="-381000" lvl="0" marL="457200" rtl="0">
              <a:spcBef>
                <a:spcPts val="0"/>
              </a:spcBef>
              <a:buSzPct val="100000"/>
            </a:pPr>
            <a:r>
              <a:rPr lang="en" sz="2400"/>
              <a:t>Categories seemed unclear</a:t>
            </a:r>
          </a:p>
          <a:p>
            <a:pPr indent="-381000" lvl="0" marL="457200" rtl="0">
              <a:spcBef>
                <a:spcPts val="0"/>
              </a:spcBef>
              <a:buSzPct val="100000"/>
            </a:pPr>
            <a:r>
              <a:rPr lang="en" sz="2400"/>
              <a:t>Participants didn’t realize it was music-specific</a:t>
            </a:r>
          </a:p>
          <a:p>
            <a:pPr lvl="0">
              <a:spcBef>
                <a:spcPts val="0"/>
              </a:spcBef>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4" name="Shape 314"/>
        <p:cNvGrpSpPr/>
        <p:nvPr/>
      </p:nvGrpSpPr>
      <p:grpSpPr>
        <a:xfrm>
          <a:off x="0" y="0"/>
          <a:ext cx="0" cy="0"/>
          <a:chOff x="0" y="0"/>
          <a:chExt cx="0" cy="0"/>
        </a:xfrm>
      </p:grpSpPr>
      <p:sp>
        <p:nvSpPr>
          <p:cNvPr id="315" name="Shape 315"/>
          <p:cNvSpPr txBox="1"/>
          <p:nvPr>
            <p:ph type="title"/>
          </p:nvPr>
        </p:nvSpPr>
        <p:spPr>
          <a:xfrm>
            <a:off x="1067087" y="912850"/>
            <a:ext cx="5972100" cy="636000"/>
          </a:xfrm>
          <a:prstGeom prst="rect">
            <a:avLst/>
          </a:prstGeom>
        </p:spPr>
        <p:txBody>
          <a:bodyPr anchorCtr="0" anchor="b" bIns="91425" lIns="91425" rIns="91425" tIns="91425">
            <a:noAutofit/>
          </a:bodyPr>
          <a:lstStyle/>
          <a:p>
            <a:pPr lvl="0" rtl="0">
              <a:spcBef>
                <a:spcPts val="0"/>
              </a:spcBef>
              <a:buNone/>
            </a:pPr>
            <a:r>
              <a:rPr lang="en"/>
              <a:t>WERE OUR ASSUMPTIONS VALID?</a:t>
            </a:r>
          </a:p>
        </p:txBody>
      </p:sp>
      <p:sp>
        <p:nvSpPr>
          <p:cNvPr id="316" name="Shape 316"/>
          <p:cNvSpPr txBox="1"/>
          <p:nvPr>
            <p:ph idx="1" type="body"/>
          </p:nvPr>
        </p:nvSpPr>
        <p:spPr>
          <a:xfrm>
            <a:off x="1067087" y="1650547"/>
            <a:ext cx="5972100" cy="2764500"/>
          </a:xfrm>
          <a:prstGeom prst="rect">
            <a:avLst/>
          </a:prstGeom>
        </p:spPr>
        <p:txBody>
          <a:bodyPr anchorCtr="0" anchor="t" bIns="91425" lIns="91425" rIns="91425" tIns="91425">
            <a:noAutofit/>
          </a:bodyPr>
          <a:lstStyle/>
          <a:p>
            <a:pPr indent="-228600" lvl="0" marL="457200" rtl="0">
              <a:spcBef>
                <a:spcPts val="0"/>
              </a:spcBef>
            </a:pPr>
            <a:r>
              <a:rPr lang="en">
                <a:solidFill>
                  <a:schemeClr val="lt1"/>
                </a:solidFill>
              </a:rPr>
              <a:t>The offline version had issues with making the users find the right pages</a:t>
            </a:r>
          </a:p>
          <a:p>
            <a:pPr indent="-228600" lvl="0" marL="457200" rtl="0">
              <a:spcBef>
                <a:spcPts val="0"/>
              </a:spcBef>
            </a:pPr>
            <a:r>
              <a:rPr lang="en">
                <a:solidFill>
                  <a:schemeClr val="lt1"/>
                </a:solidFill>
              </a:rPr>
              <a:t>Professional musicians might already have connections--is this for amateurs only? </a:t>
            </a:r>
          </a:p>
          <a:p>
            <a:pPr indent="-228600" lvl="0" marL="457200" rtl="0">
              <a:spcBef>
                <a:spcPts val="0"/>
              </a:spcBef>
            </a:pPr>
            <a:r>
              <a:rPr lang="en">
                <a:solidFill>
                  <a:schemeClr val="lt1"/>
                </a:solidFill>
              </a:rPr>
              <a:t>The interface wasn’t as understandable as we thought</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x="0" y="0"/>
          <a:ext cx="0" cy="0"/>
          <a:chOff x="0" y="0"/>
          <a:chExt cx="0" cy="0"/>
        </a:xfrm>
      </p:grpSpPr>
      <p:sp>
        <p:nvSpPr>
          <p:cNvPr id="321" name="Shape 321"/>
          <p:cNvSpPr txBox="1"/>
          <p:nvPr>
            <p:ph idx="4294967295" type="ctrTitle"/>
          </p:nvPr>
        </p:nvSpPr>
        <p:spPr>
          <a:xfrm>
            <a:off x="1672075" y="2802550"/>
            <a:ext cx="5635200" cy="1159800"/>
          </a:xfrm>
          <a:prstGeom prst="rect">
            <a:avLst/>
          </a:prstGeom>
        </p:spPr>
        <p:txBody>
          <a:bodyPr anchorCtr="0" anchor="b" bIns="91425" lIns="91425" rIns="91425" tIns="91425">
            <a:noAutofit/>
          </a:bodyPr>
          <a:lstStyle/>
          <a:p>
            <a:pPr lvl="0" rtl="0" algn="ctr">
              <a:spcBef>
                <a:spcPts val="0"/>
              </a:spcBef>
              <a:buNone/>
            </a:pPr>
            <a:r>
              <a:rPr lang="en"/>
              <a:t>WHICH PROTOTYPE DID WE FIND MOST SUCCESSFUL?</a:t>
            </a:r>
          </a:p>
        </p:txBody>
      </p:sp>
      <p:sp>
        <p:nvSpPr>
          <p:cNvPr id="322" name="Shape 322"/>
          <p:cNvSpPr/>
          <p:nvPr/>
        </p:nvSpPr>
        <p:spPr>
          <a:xfrm>
            <a:off x="5066646" y="1326780"/>
            <a:ext cx="275620" cy="263171"/>
          </a:xfrm>
          <a:custGeom>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anchorCtr="0" anchor="ctr" bIns="91425" lIns="91425" rIns="91425" tIns="91425">
            <a:noAutofit/>
          </a:bodyPr>
          <a:lstStyle/>
          <a:p>
            <a:pPr lvl="0">
              <a:spcBef>
                <a:spcPts val="0"/>
              </a:spcBef>
              <a:buNone/>
            </a:pPr>
            <a:r>
              <a:t/>
            </a:r>
            <a:endParaRPr/>
          </a:p>
        </p:txBody>
      </p:sp>
      <p:grpSp>
        <p:nvGrpSpPr>
          <p:cNvPr id="323" name="Shape 323"/>
          <p:cNvGrpSpPr/>
          <p:nvPr/>
        </p:nvGrpSpPr>
        <p:grpSpPr>
          <a:xfrm>
            <a:off x="5424462" y="1097107"/>
            <a:ext cx="1333297" cy="1333379"/>
            <a:chOff x="6654650" y="3665275"/>
            <a:chExt cx="409100" cy="409125"/>
          </a:xfrm>
        </p:grpSpPr>
        <p:sp>
          <p:nvSpPr>
            <p:cNvPr id="324" name="Shape 324"/>
            <p:cNvSpPr/>
            <p:nvPr/>
          </p:nvSpPr>
          <p:spPr>
            <a:xfrm>
              <a:off x="6808525" y="3819150"/>
              <a:ext cx="211875" cy="211900"/>
            </a:xfrm>
            <a:custGeom>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6699FF"/>
            </a:solidFill>
            <a:ln>
              <a:noFill/>
            </a:ln>
          </p:spPr>
          <p:txBody>
            <a:bodyPr anchorCtr="0" anchor="ctr" bIns="91425" lIns="91425" rIns="91425" tIns="91425">
              <a:noAutofit/>
            </a:bodyPr>
            <a:lstStyle/>
            <a:p>
              <a:pPr lvl="0">
                <a:spcBef>
                  <a:spcPts val="0"/>
                </a:spcBef>
                <a:buNone/>
              </a:pPr>
              <a:r>
                <a:t/>
              </a:r>
              <a:endParaRPr/>
            </a:p>
          </p:txBody>
        </p:sp>
        <p:sp>
          <p:nvSpPr>
            <p:cNvPr id="325" name="Shape 325"/>
            <p:cNvSpPr/>
            <p:nvPr/>
          </p:nvSpPr>
          <p:spPr>
            <a:xfrm>
              <a:off x="6654650" y="3665275"/>
              <a:ext cx="409100" cy="409125"/>
            </a:xfrm>
            <a:custGeom>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6699FF"/>
            </a:solidFill>
            <a:ln>
              <a:noFill/>
            </a:ln>
          </p:spPr>
          <p:txBody>
            <a:bodyPr anchorCtr="0" anchor="ctr" bIns="91425" lIns="91425" rIns="91425" tIns="91425">
              <a:noAutofit/>
            </a:bodyPr>
            <a:lstStyle/>
            <a:p>
              <a:pPr lvl="0">
                <a:spcBef>
                  <a:spcPts val="0"/>
                </a:spcBef>
                <a:buNone/>
              </a:pPr>
              <a:r>
                <a:t/>
              </a:r>
              <a:endParaRPr/>
            </a:p>
          </p:txBody>
        </p:sp>
      </p:grpSp>
      <p:grpSp>
        <p:nvGrpSpPr>
          <p:cNvPr id="326" name="Shape 326"/>
          <p:cNvGrpSpPr/>
          <p:nvPr/>
        </p:nvGrpSpPr>
        <p:grpSpPr>
          <a:xfrm>
            <a:off x="4582486" y="2159939"/>
            <a:ext cx="484172" cy="484199"/>
            <a:chOff x="570875" y="4322250"/>
            <a:chExt cx="443300" cy="443325"/>
          </a:xfrm>
        </p:grpSpPr>
        <p:sp>
          <p:nvSpPr>
            <p:cNvPr id="327" name="Shape 327"/>
            <p:cNvSpPr/>
            <p:nvPr/>
          </p:nvSpPr>
          <p:spPr>
            <a:xfrm>
              <a:off x="570875" y="4322250"/>
              <a:ext cx="443300" cy="443325"/>
            </a:xfrm>
            <a:custGeom>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0066"/>
            </a:solidFill>
            <a:ln>
              <a:noFill/>
            </a:ln>
          </p:spPr>
          <p:txBody>
            <a:bodyPr anchorCtr="0" anchor="ctr" bIns="91425" lIns="91425" rIns="91425" tIns="91425">
              <a:noAutofit/>
            </a:bodyPr>
            <a:lstStyle/>
            <a:p>
              <a:pPr lvl="0">
                <a:spcBef>
                  <a:spcPts val="0"/>
                </a:spcBef>
                <a:buNone/>
              </a:pPr>
              <a:r>
                <a:t/>
              </a:r>
              <a:endParaRPr/>
            </a:p>
          </p:txBody>
        </p:sp>
        <p:sp>
          <p:nvSpPr>
            <p:cNvPr id="328" name="Shape 328"/>
            <p:cNvSpPr/>
            <p:nvPr/>
          </p:nvSpPr>
          <p:spPr>
            <a:xfrm>
              <a:off x="597725" y="4665400"/>
              <a:ext cx="73300" cy="73300"/>
            </a:xfrm>
            <a:custGeom>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0066"/>
            </a:solidFill>
            <a:ln>
              <a:noFill/>
            </a:ln>
          </p:spPr>
          <p:txBody>
            <a:bodyPr anchorCtr="0" anchor="ctr" bIns="91425" lIns="91425" rIns="91425" tIns="91425">
              <a:noAutofit/>
            </a:bodyPr>
            <a:lstStyle/>
            <a:p>
              <a:pPr lvl="0">
                <a:spcBef>
                  <a:spcPts val="0"/>
                </a:spcBef>
                <a:buNone/>
              </a:pPr>
              <a:r>
                <a:t/>
              </a:r>
              <a:endParaRPr/>
            </a:p>
          </p:txBody>
        </p:sp>
        <p:sp>
          <p:nvSpPr>
            <p:cNvPr id="329" name="Shape 329"/>
            <p:cNvSpPr/>
            <p:nvPr/>
          </p:nvSpPr>
          <p:spPr>
            <a:xfrm>
              <a:off x="654525" y="4708150"/>
              <a:ext cx="47025" cy="47025"/>
            </a:xfrm>
            <a:custGeom>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0066"/>
            </a:solidFill>
            <a:ln>
              <a:noFill/>
            </a:ln>
          </p:spPr>
          <p:txBody>
            <a:bodyPr anchorCtr="0" anchor="ctr" bIns="91425" lIns="91425" rIns="91425" tIns="91425">
              <a:noAutofit/>
            </a:bodyPr>
            <a:lstStyle/>
            <a:p>
              <a:pPr lvl="0">
                <a:spcBef>
                  <a:spcPts val="0"/>
                </a:spcBef>
                <a:buNone/>
              </a:pPr>
              <a:r>
                <a:t/>
              </a:r>
              <a:endParaRPr/>
            </a:p>
          </p:txBody>
        </p:sp>
        <p:sp>
          <p:nvSpPr>
            <p:cNvPr id="330" name="Shape 330"/>
            <p:cNvSpPr/>
            <p:nvPr/>
          </p:nvSpPr>
          <p:spPr>
            <a:xfrm>
              <a:off x="581250" y="4634875"/>
              <a:ext cx="47050" cy="47050"/>
            </a:xfrm>
            <a:custGeom>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0066"/>
            </a:solidFill>
            <a:ln>
              <a:noFill/>
            </a:ln>
          </p:spPr>
          <p:txBody>
            <a:bodyPr anchorCtr="0" anchor="ctr" bIns="91425" lIns="91425" rIns="91425" tIns="91425">
              <a:noAutofit/>
            </a:bodyPr>
            <a:lstStyle/>
            <a:p>
              <a:pPr lvl="0">
                <a:spcBef>
                  <a:spcPts val="0"/>
                </a:spcBef>
                <a:buNone/>
              </a:pPr>
              <a:r>
                <a:t/>
              </a:r>
              <a:endParaRPr/>
            </a:p>
          </p:txBody>
        </p:sp>
      </p:grpSp>
      <p:sp>
        <p:nvSpPr>
          <p:cNvPr id="331" name="Shape 331"/>
          <p:cNvSpPr/>
          <p:nvPr/>
        </p:nvSpPr>
        <p:spPr>
          <a:xfrm rot="1892490">
            <a:off x="6821707" y="1722175"/>
            <a:ext cx="275600" cy="263152"/>
          </a:xfrm>
          <a:custGeom>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anchorCtr="0" anchor="ctr" bIns="91425" lIns="91425" rIns="91425" tIns="91425">
            <a:noAutofit/>
          </a:bodyPr>
          <a:lstStyle/>
          <a:p>
            <a:pPr lvl="0">
              <a:spcBef>
                <a:spcPts val="0"/>
              </a:spcBef>
              <a:buNone/>
            </a:pPr>
            <a:r>
              <a:t/>
            </a:r>
            <a:endParaRPr/>
          </a:p>
        </p:txBody>
      </p:sp>
      <p:sp>
        <p:nvSpPr>
          <p:cNvPr id="332" name="Shape 332"/>
          <p:cNvSpPr/>
          <p:nvPr/>
        </p:nvSpPr>
        <p:spPr>
          <a:xfrm rot="-931596">
            <a:off x="6258096" y="2560227"/>
            <a:ext cx="186410" cy="177991"/>
          </a:xfrm>
          <a:custGeom>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6" name="Shape 336"/>
        <p:cNvGrpSpPr/>
        <p:nvPr/>
      </p:nvGrpSpPr>
      <p:grpSpPr>
        <a:xfrm>
          <a:off x="0" y="0"/>
          <a:ext cx="0" cy="0"/>
          <a:chOff x="0" y="0"/>
          <a:chExt cx="0" cy="0"/>
        </a:xfrm>
      </p:grpSpPr>
      <p:sp>
        <p:nvSpPr>
          <p:cNvPr id="337" name="Shape 337"/>
          <p:cNvSpPr txBox="1"/>
          <p:nvPr>
            <p:ph type="title"/>
          </p:nvPr>
        </p:nvSpPr>
        <p:spPr>
          <a:xfrm>
            <a:off x="1067087" y="912850"/>
            <a:ext cx="5972100" cy="635999"/>
          </a:xfrm>
          <a:prstGeom prst="rect">
            <a:avLst/>
          </a:prstGeom>
        </p:spPr>
        <p:txBody>
          <a:bodyPr anchorCtr="0" anchor="b" bIns="91425" lIns="91425" rIns="91425" tIns="91425">
            <a:noAutofit/>
          </a:bodyPr>
          <a:lstStyle/>
          <a:p>
            <a:pPr lvl="0" rtl="0">
              <a:spcBef>
                <a:spcPts val="0"/>
              </a:spcBef>
              <a:buClr>
                <a:schemeClr val="dk1"/>
              </a:buClr>
              <a:buSzPct val="36666"/>
              <a:buFont typeface="Arial"/>
              <a:buNone/>
            </a:pPr>
            <a:r>
              <a:rPr lang="en">
                <a:solidFill>
                  <a:schemeClr val="lt1"/>
                </a:solidFill>
              </a:rPr>
              <a:t>PROTOTYPE 1: </a:t>
            </a:r>
            <a:r>
              <a:rPr lang="en">
                <a:solidFill>
                  <a:srgbClr val="FF0066"/>
                </a:solidFill>
              </a:rPr>
              <a:t>MEET MUSICIANS</a:t>
            </a:r>
          </a:p>
        </p:txBody>
      </p:sp>
      <p:sp>
        <p:nvSpPr>
          <p:cNvPr id="338" name="Shape 338"/>
          <p:cNvSpPr txBox="1"/>
          <p:nvPr>
            <p:ph idx="1" type="body"/>
          </p:nvPr>
        </p:nvSpPr>
        <p:spPr>
          <a:xfrm>
            <a:off x="1067087" y="1650547"/>
            <a:ext cx="5972100" cy="2764500"/>
          </a:xfrm>
          <a:prstGeom prst="rect">
            <a:avLst/>
          </a:prstGeom>
        </p:spPr>
        <p:txBody>
          <a:bodyPr anchorCtr="0" anchor="t" bIns="91425" lIns="91425" rIns="91425" tIns="91425">
            <a:noAutofit/>
          </a:bodyPr>
          <a:lstStyle/>
          <a:p>
            <a:pPr indent="-228600" lvl="0" marL="457200" rtl="0">
              <a:lnSpc>
                <a:spcPct val="115000"/>
              </a:lnSpc>
              <a:spcBef>
                <a:spcPts val="0"/>
              </a:spcBef>
            </a:pPr>
            <a:r>
              <a:rPr lang="en">
                <a:solidFill>
                  <a:schemeClr val="lt1"/>
                </a:solidFill>
              </a:rPr>
              <a:t>Prototype 2: Less needfinding support</a:t>
            </a:r>
          </a:p>
          <a:p>
            <a:pPr indent="-228600" lvl="0" marL="457200" rtl="0">
              <a:lnSpc>
                <a:spcPct val="115000"/>
              </a:lnSpc>
              <a:spcBef>
                <a:spcPts val="0"/>
              </a:spcBef>
            </a:pPr>
            <a:r>
              <a:rPr lang="en">
                <a:solidFill>
                  <a:schemeClr val="lt1"/>
                </a:solidFill>
              </a:rPr>
              <a:t>Prototype 3: importance of intuitive UI design</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2" name="Shape 342"/>
        <p:cNvGrpSpPr/>
        <p:nvPr/>
      </p:nvGrpSpPr>
      <p:grpSpPr>
        <a:xfrm>
          <a:off x="0" y="0"/>
          <a:ext cx="0" cy="0"/>
          <a:chOff x="0" y="0"/>
          <a:chExt cx="0" cy="0"/>
        </a:xfrm>
      </p:grpSpPr>
      <p:sp>
        <p:nvSpPr>
          <p:cNvPr id="343" name="Shape 343"/>
          <p:cNvSpPr txBox="1"/>
          <p:nvPr>
            <p:ph idx="4294967295" type="ctrTitle"/>
          </p:nvPr>
        </p:nvSpPr>
        <p:spPr>
          <a:xfrm>
            <a:off x="2715450" y="1523250"/>
            <a:ext cx="3691199" cy="1159799"/>
          </a:xfrm>
          <a:prstGeom prst="rect">
            <a:avLst/>
          </a:prstGeom>
        </p:spPr>
        <p:txBody>
          <a:bodyPr anchorCtr="0" anchor="b" bIns="91425" lIns="91425" rIns="91425" tIns="91425">
            <a:noAutofit/>
          </a:bodyPr>
          <a:lstStyle/>
          <a:p>
            <a:pPr lvl="0" rtl="0">
              <a:spcBef>
                <a:spcPts val="0"/>
              </a:spcBef>
              <a:buNone/>
            </a:pPr>
            <a:r>
              <a:rPr lang="en" sz="6000"/>
              <a:t>THANKS!</a:t>
            </a:r>
          </a:p>
        </p:txBody>
      </p:sp>
      <p:pic>
        <p:nvPicPr>
          <p:cNvPr descr="10.jpg" id="344" name="Shape 344"/>
          <p:cNvPicPr preferRelativeResize="0"/>
          <p:nvPr/>
        </p:nvPicPr>
        <p:blipFill rotWithShape="1">
          <a:blip r:embed="rId3">
            <a:alphaModFix/>
          </a:blip>
          <a:srcRect b="19038" l="22840" r="22840" t="14463"/>
          <a:stretch/>
        </p:blipFill>
        <p:spPr>
          <a:xfrm rot="-5400000">
            <a:off x="-506100" y="506024"/>
            <a:ext cx="3251400" cy="2239200"/>
          </a:xfrm>
          <a:prstGeom prst="parallelogram">
            <a:avLst>
              <a:gd fmla="val 63779" name="adj"/>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1F30"/>
        </a:solidFill>
      </p:bgPr>
    </p:bg>
    <p:spTree>
      <p:nvGrpSpPr>
        <p:cNvPr id="162" name="Shape 162"/>
        <p:cNvGrpSpPr/>
        <p:nvPr/>
      </p:nvGrpSpPr>
      <p:grpSpPr>
        <a:xfrm>
          <a:off x="0" y="0"/>
          <a:ext cx="0" cy="0"/>
          <a:chOff x="0" y="0"/>
          <a:chExt cx="0" cy="0"/>
        </a:xfrm>
      </p:grpSpPr>
      <p:sp>
        <p:nvSpPr>
          <p:cNvPr id="163" name="Shape 163"/>
          <p:cNvSpPr txBox="1"/>
          <p:nvPr>
            <p:ph idx="4294967295" type="ctrTitle"/>
          </p:nvPr>
        </p:nvSpPr>
        <p:spPr>
          <a:xfrm>
            <a:off x="3140675" y="1655975"/>
            <a:ext cx="3691200" cy="1159800"/>
          </a:xfrm>
          <a:prstGeom prst="rect">
            <a:avLst/>
          </a:prstGeom>
        </p:spPr>
        <p:txBody>
          <a:bodyPr anchorCtr="0" anchor="b" bIns="91425" lIns="91425" rIns="91425" tIns="91425">
            <a:noAutofit/>
          </a:bodyPr>
          <a:lstStyle/>
          <a:p>
            <a:pPr lvl="0">
              <a:spcBef>
                <a:spcPts val="0"/>
              </a:spcBef>
              <a:buNone/>
            </a:pPr>
            <a:r>
              <a:rPr lang="en"/>
              <a:t>INITIAL POV</a:t>
            </a:r>
          </a:p>
        </p:txBody>
      </p:sp>
      <p:sp>
        <p:nvSpPr>
          <p:cNvPr id="164" name="Shape 164"/>
          <p:cNvSpPr txBox="1"/>
          <p:nvPr>
            <p:ph idx="4294967295" type="subTitle"/>
          </p:nvPr>
        </p:nvSpPr>
        <p:spPr>
          <a:xfrm>
            <a:off x="3140675" y="2627000"/>
            <a:ext cx="4939200" cy="1451700"/>
          </a:xfrm>
          <a:prstGeom prst="rect">
            <a:avLst/>
          </a:prstGeom>
        </p:spPr>
        <p:txBody>
          <a:bodyPr anchorCtr="0" anchor="t" bIns="91425" lIns="91425" rIns="91425" tIns="91425">
            <a:noAutofit/>
          </a:bodyPr>
          <a:lstStyle/>
          <a:p>
            <a:pPr lvl="0">
              <a:spcBef>
                <a:spcPts val="0"/>
              </a:spcBef>
              <a:buClr>
                <a:schemeClr val="dk1"/>
              </a:buClr>
              <a:buSzPct val="68750"/>
              <a:buFont typeface="Arial"/>
              <a:buNone/>
            </a:pPr>
            <a:r>
              <a:rPr lang="en" sz="1600">
                <a:solidFill>
                  <a:schemeClr val="lt1"/>
                </a:solidFill>
              </a:rPr>
              <a:t>We met Griffin S. who wants to find other musical artists to collaborate with. It would be game changing if he could easily meet others who would be willing to work with him.</a:t>
            </a:r>
          </a:p>
        </p:txBody>
      </p:sp>
      <p:pic>
        <p:nvPicPr>
          <p:cNvPr descr="gs.jpg" id="165" name="Shape 165"/>
          <p:cNvPicPr preferRelativeResize="0"/>
          <p:nvPr/>
        </p:nvPicPr>
        <p:blipFill>
          <a:blip r:embed="rId3">
            <a:alphaModFix/>
          </a:blip>
          <a:stretch>
            <a:fillRect/>
          </a:stretch>
        </p:blipFill>
        <p:spPr>
          <a:xfrm>
            <a:off x="1064125" y="612950"/>
            <a:ext cx="2028825" cy="2028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 name="Shape 169"/>
        <p:cNvGrpSpPr/>
        <p:nvPr/>
      </p:nvGrpSpPr>
      <p:grpSpPr>
        <a:xfrm>
          <a:off x="0" y="0"/>
          <a:ext cx="0" cy="0"/>
          <a:chOff x="0" y="0"/>
          <a:chExt cx="0" cy="0"/>
        </a:xfrm>
      </p:grpSpPr>
      <p:sp>
        <p:nvSpPr>
          <p:cNvPr id="170" name="Shape 170"/>
          <p:cNvSpPr txBox="1"/>
          <p:nvPr>
            <p:ph type="title"/>
          </p:nvPr>
        </p:nvSpPr>
        <p:spPr>
          <a:xfrm>
            <a:off x="1067087" y="379450"/>
            <a:ext cx="5972100" cy="636000"/>
          </a:xfrm>
          <a:prstGeom prst="rect">
            <a:avLst/>
          </a:prstGeom>
        </p:spPr>
        <p:txBody>
          <a:bodyPr anchorCtr="0" anchor="b" bIns="91425" lIns="91425" rIns="91425" tIns="91425">
            <a:noAutofit/>
          </a:bodyPr>
          <a:lstStyle/>
          <a:p>
            <a:pPr lvl="0">
              <a:spcBef>
                <a:spcPts val="0"/>
              </a:spcBef>
              <a:buNone/>
            </a:pPr>
            <a:r>
              <a:rPr lang="en"/>
              <a:t>ADDITIONAL NEEDFINDINGS</a:t>
            </a:r>
          </a:p>
        </p:txBody>
      </p:sp>
      <p:sp>
        <p:nvSpPr>
          <p:cNvPr id="171" name="Shape 171"/>
          <p:cNvSpPr txBox="1"/>
          <p:nvPr>
            <p:ph idx="1" type="body"/>
          </p:nvPr>
        </p:nvSpPr>
        <p:spPr>
          <a:xfrm>
            <a:off x="1067100" y="1143400"/>
            <a:ext cx="2024100" cy="3249000"/>
          </a:xfrm>
          <a:prstGeom prst="rect">
            <a:avLst/>
          </a:prstGeom>
        </p:spPr>
        <p:txBody>
          <a:bodyPr anchorCtr="0" anchor="t" bIns="91425" lIns="91425" rIns="91425" tIns="91425">
            <a:noAutofit/>
          </a:bodyPr>
          <a:lstStyle/>
          <a:p>
            <a:pPr lvl="0" rtl="0">
              <a:spcBef>
                <a:spcPts val="0"/>
              </a:spcBef>
              <a:buNone/>
            </a:pPr>
            <a:r>
              <a:rPr b="1" lang="en"/>
              <a:t>UCHE U.</a:t>
            </a:r>
          </a:p>
          <a:p>
            <a:pPr indent="-228600" lvl="0" marL="457200" rtl="0">
              <a:spcBef>
                <a:spcPts val="0"/>
              </a:spcBef>
            </a:pPr>
            <a:r>
              <a:rPr lang="en"/>
              <a:t>actor/singer/</a:t>
            </a:r>
            <a:br>
              <a:rPr lang="en"/>
            </a:br>
            <a:r>
              <a:rPr lang="en"/>
              <a:t>Model in LA</a:t>
            </a:r>
            <a:br>
              <a:rPr lang="en"/>
            </a:br>
          </a:p>
          <a:p>
            <a:pPr indent="-228600" lvl="0" marL="457200" rtl="0">
              <a:spcBef>
                <a:spcPts val="0"/>
              </a:spcBef>
            </a:pPr>
            <a:r>
              <a:rPr lang="en"/>
              <a:t>strong interest in making connections</a:t>
            </a:r>
            <a:br>
              <a:rPr lang="en"/>
            </a:br>
          </a:p>
          <a:p>
            <a:pPr indent="-228600" lvl="0" marL="457200" rtl="0">
              <a:spcBef>
                <a:spcPts val="0"/>
              </a:spcBef>
            </a:pPr>
            <a:r>
              <a:rPr lang="en"/>
              <a:t>experienced difficulties as an up-and-coming artist</a:t>
            </a:r>
          </a:p>
        </p:txBody>
      </p:sp>
      <p:sp>
        <p:nvSpPr>
          <p:cNvPr id="172" name="Shape 172"/>
          <p:cNvSpPr txBox="1"/>
          <p:nvPr>
            <p:ph idx="2" type="body"/>
          </p:nvPr>
        </p:nvSpPr>
        <p:spPr>
          <a:xfrm>
            <a:off x="3194800" y="1143400"/>
            <a:ext cx="2024100" cy="3249000"/>
          </a:xfrm>
          <a:prstGeom prst="rect">
            <a:avLst/>
          </a:prstGeom>
        </p:spPr>
        <p:txBody>
          <a:bodyPr anchorCtr="0" anchor="t" bIns="91425" lIns="91425" rIns="91425" tIns="91425">
            <a:noAutofit/>
          </a:bodyPr>
          <a:lstStyle/>
          <a:p>
            <a:pPr lvl="0" rtl="0">
              <a:spcBef>
                <a:spcPts val="0"/>
              </a:spcBef>
              <a:buNone/>
            </a:pPr>
            <a:r>
              <a:rPr b="1" lang="en"/>
              <a:t>KEVIN M.</a:t>
            </a:r>
          </a:p>
          <a:p>
            <a:pPr indent="-228600" lvl="0" marL="457200" rtl="0">
              <a:spcBef>
                <a:spcPts val="0"/>
              </a:spcBef>
            </a:pPr>
            <a:r>
              <a:rPr lang="en"/>
              <a:t>CS at Berkeley</a:t>
            </a:r>
            <a:br>
              <a:rPr lang="en"/>
            </a:br>
          </a:p>
          <a:p>
            <a:pPr indent="-228600" lvl="0" marL="457200" rtl="0">
              <a:spcBef>
                <a:spcPts val="0"/>
              </a:spcBef>
            </a:pPr>
            <a:r>
              <a:rPr lang="en"/>
              <a:t>little music experience</a:t>
            </a:r>
            <a:br>
              <a:rPr lang="en"/>
            </a:br>
          </a:p>
          <a:p>
            <a:pPr indent="-228600" lvl="0" marL="457200" rtl="0">
              <a:spcBef>
                <a:spcPts val="0"/>
              </a:spcBef>
            </a:pPr>
            <a:r>
              <a:rPr lang="en"/>
              <a:t>felt emotional at Bryan Adams concert</a:t>
            </a:r>
            <a:br>
              <a:rPr lang="en"/>
            </a:br>
          </a:p>
          <a:p>
            <a:pPr indent="-228600" lvl="0" marL="457200">
              <a:spcBef>
                <a:spcPts val="0"/>
              </a:spcBef>
            </a:pPr>
            <a:r>
              <a:rPr lang="en"/>
              <a:t>has trouble finding local events</a:t>
            </a:r>
          </a:p>
        </p:txBody>
      </p:sp>
      <p:sp>
        <p:nvSpPr>
          <p:cNvPr id="173" name="Shape 173"/>
          <p:cNvSpPr txBox="1"/>
          <p:nvPr>
            <p:ph idx="3" type="body"/>
          </p:nvPr>
        </p:nvSpPr>
        <p:spPr>
          <a:xfrm>
            <a:off x="5322501" y="1143400"/>
            <a:ext cx="2024099" cy="3249000"/>
          </a:xfrm>
          <a:prstGeom prst="rect">
            <a:avLst/>
          </a:prstGeom>
        </p:spPr>
        <p:txBody>
          <a:bodyPr anchorCtr="0" anchor="t" bIns="91425" lIns="91425" rIns="91425" tIns="91425">
            <a:noAutofit/>
          </a:bodyPr>
          <a:lstStyle/>
          <a:p>
            <a:pPr lvl="0" rtl="0">
              <a:spcBef>
                <a:spcPts val="0"/>
              </a:spcBef>
              <a:buNone/>
            </a:pPr>
            <a:r>
              <a:rPr b="1" lang="en"/>
              <a:t>MELINA R.</a:t>
            </a:r>
          </a:p>
          <a:p>
            <a:pPr indent="-228600" lvl="0" marL="457200" rtl="0">
              <a:spcBef>
                <a:spcPts val="0"/>
              </a:spcBef>
            </a:pPr>
            <a:r>
              <a:rPr lang="en"/>
              <a:t>TV producer in LA</a:t>
            </a:r>
            <a:br>
              <a:rPr lang="en"/>
            </a:br>
          </a:p>
          <a:p>
            <a:pPr indent="-228600" lvl="0" marL="457200" rtl="0">
              <a:spcBef>
                <a:spcPts val="0"/>
              </a:spcBef>
            </a:pPr>
            <a:r>
              <a:rPr lang="en"/>
              <a:t>highly interested in music</a:t>
            </a:r>
            <a:br>
              <a:rPr lang="en"/>
            </a:br>
          </a:p>
          <a:p>
            <a:pPr indent="-228600" lvl="0" marL="457200" rtl="0">
              <a:spcBef>
                <a:spcPts val="0"/>
              </a:spcBef>
            </a:pPr>
            <a:r>
              <a:rPr lang="en"/>
              <a:t>career in media didn’t connect her to her interest in music</a:t>
            </a:r>
          </a:p>
          <a:p>
            <a:pPr lvl="0">
              <a:spcBef>
                <a:spcPts val="0"/>
              </a:spcBef>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txBox="1"/>
          <p:nvPr>
            <p:ph type="title"/>
          </p:nvPr>
        </p:nvSpPr>
        <p:spPr>
          <a:xfrm>
            <a:off x="1067087" y="379450"/>
            <a:ext cx="5972100" cy="636000"/>
          </a:xfrm>
          <a:prstGeom prst="rect">
            <a:avLst/>
          </a:prstGeom>
        </p:spPr>
        <p:txBody>
          <a:bodyPr anchorCtr="0" anchor="b" bIns="91425" lIns="91425" rIns="91425" tIns="91425">
            <a:noAutofit/>
          </a:bodyPr>
          <a:lstStyle/>
          <a:p>
            <a:pPr lvl="0" rtl="0">
              <a:spcBef>
                <a:spcPts val="0"/>
              </a:spcBef>
              <a:buNone/>
            </a:pPr>
            <a:r>
              <a:rPr lang="en"/>
              <a:t>REVISED POVs</a:t>
            </a:r>
          </a:p>
        </p:txBody>
      </p:sp>
      <p:sp>
        <p:nvSpPr>
          <p:cNvPr id="179" name="Shape 179"/>
          <p:cNvSpPr txBox="1"/>
          <p:nvPr>
            <p:ph idx="1" type="body"/>
          </p:nvPr>
        </p:nvSpPr>
        <p:spPr>
          <a:xfrm>
            <a:off x="1067100" y="1143400"/>
            <a:ext cx="2024100" cy="3249000"/>
          </a:xfrm>
          <a:prstGeom prst="rect">
            <a:avLst/>
          </a:prstGeom>
        </p:spPr>
        <p:txBody>
          <a:bodyPr anchorCtr="0" anchor="t" bIns="91425" lIns="91425" rIns="91425" tIns="91425">
            <a:noAutofit/>
          </a:bodyPr>
          <a:lstStyle/>
          <a:p>
            <a:pPr lvl="0" rtl="0">
              <a:spcBef>
                <a:spcPts val="0"/>
              </a:spcBef>
              <a:buNone/>
            </a:pPr>
            <a:r>
              <a:rPr b="1" lang="en"/>
              <a:t>POV 1</a:t>
            </a:r>
          </a:p>
          <a:p>
            <a:pPr lvl="0" rtl="0">
              <a:spcBef>
                <a:spcPts val="0"/>
              </a:spcBef>
              <a:buClr>
                <a:schemeClr val="dk1"/>
              </a:buClr>
              <a:buSzPct val="68750"/>
              <a:buFont typeface="Arial"/>
              <a:buNone/>
            </a:pPr>
            <a:r>
              <a:rPr lang="en">
                <a:solidFill>
                  <a:schemeClr val="lt1"/>
                </a:solidFill>
              </a:rPr>
              <a:t>We met Uche U. who wants to find local musical artists to connect with. It would be game changing to be able to connect with like-minded musicians.</a:t>
            </a:r>
          </a:p>
        </p:txBody>
      </p:sp>
      <p:sp>
        <p:nvSpPr>
          <p:cNvPr id="180" name="Shape 180"/>
          <p:cNvSpPr txBox="1"/>
          <p:nvPr>
            <p:ph idx="2" type="body"/>
          </p:nvPr>
        </p:nvSpPr>
        <p:spPr>
          <a:xfrm>
            <a:off x="3194800" y="1143400"/>
            <a:ext cx="2024100" cy="3249000"/>
          </a:xfrm>
          <a:prstGeom prst="rect">
            <a:avLst/>
          </a:prstGeom>
        </p:spPr>
        <p:txBody>
          <a:bodyPr anchorCtr="0" anchor="t" bIns="91425" lIns="91425" rIns="91425" tIns="91425">
            <a:noAutofit/>
          </a:bodyPr>
          <a:lstStyle/>
          <a:p>
            <a:pPr lvl="0" rtl="0">
              <a:spcBef>
                <a:spcPts val="0"/>
              </a:spcBef>
              <a:buNone/>
            </a:pPr>
            <a:r>
              <a:rPr b="1" lang="en"/>
              <a:t>POV 2</a:t>
            </a:r>
          </a:p>
          <a:p>
            <a:pPr lvl="0">
              <a:spcBef>
                <a:spcPts val="0"/>
              </a:spcBef>
              <a:buNone/>
            </a:pPr>
            <a:r>
              <a:rPr lang="en"/>
              <a:t>We met Kevin M. who wants to see great live shows, but has difficulty finding them. It would be game changing if he could streamline this process.</a:t>
            </a:r>
          </a:p>
          <a:p>
            <a:pPr lvl="0">
              <a:spcBef>
                <a:spcPts val="0"/>
              </a:spcBef>
              <a:buClr>
                <a:schemeClr val="dk1"/>
              </a:buClr>
              <a:buSzPct val="61111"/>
              <a:buFont typeface="Arial"/>
              <a:buNone/>
            </a:pPr>
            <a:r>
              <a:t/>
            </a:r>
            <a:endParaRPr sz="1800"/>
          </a:p>
          <a:p>
            <a:pPr lvl="0" rtl="0">
              <a:spcBef>
                <a:spcPts val="0"/>
              </a:spcBef>
              <a:buNone/>
            </a:pPr>
            <a:r>
              <a:t/>
            </a:r>
            <a:endParaRPr sz="1800"/>
          </a:p>
        </p:txBody>
      </p:sp>
      <p:sp>
        <p:nvSpPr>
          <p:cNvPr id="181" name="Shape 181"/>
          <p:cNvSpPr txBox="1"/>
          <p:nvPr>
            <p:ph idx="3" type="body"/>
          </p:nvPr>
        </p:nvSpPr>
        <p:spPr>
          <a:xfrm>
            <a:off x="5322501" y="1143400"/>
            <a:ext cx="2024099" cy="3249000"/>
          </a:xfrm>
          <a:prstGeom prst="rect">
            <a:avLst/>
          </a:prstGeom>
        </p:spPr>
        <p:txBody>
          <a:bodyPr anchorCtr="0" anchor="t" bIns="91425" lIns="91425" rIns="91425" tIns="91425">
            <a:noAutofit/>
          </a:bodyPr>
          <a:lstStyle/>
          <a:p>
            <a:pPr lvl="0" rtl="0">
              <a:spcBef>
                <a:spcPts val="0"/>
              </a:spcBef>
              <a:buNone/>
            </a:pPr>
            <a:r>
              <a:rPr b="1" lang="en"/>
              <a:t>POV 3</a:t>
            </a:r>
          </a:p>
          <a:p>
            <a:pPr lvl="0" rtl="0">
              <a:spcBef>
                <a:spcPts val="0"/>
              </a:spcBef>
              <a:buNone/>
            </a:pPr>
            <a:r>
              <a:rPr lang="en"/>
              <a:t>We met Melina R. who needs a way to connect with others in media. It would be game changing if she could expand her media experience to include the music industry.</a:t>
            </a:r>
          </a:p>
          <a:p>
            <a:pPr lvl="0" rtl="0">
              <a:spcBef>
                <a:spcPts val="0"/>
              </a:spcBef>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sp>
        <p:nvSpPr>
          <p:cNvPr id="186" name="Shape 186"/>
          <p:cNvSpPr txBox="1"/>
          <p:nvPr>
            <p:ph type="ctrTitle"/>
          </p:nvPr>
        </p:nvSpPr>
        <p:spPr>
          <a:xfrm>
            <a:off x="2647900" y="1811950"/>
            <a:ext cx="3848100" cy="1159800"/>
          </a:xfrm>
          <a:prstGeom prst="rect">
            <a:avLst/>
          </a:prstGeom>
        </p:spPr>
        <p:txBody>
          <a:bodyPr anchorCtr="0" anchor="b" bIns="91425" lIns="91425" rIns="91425" tIns="91425">
            <a:noAutofit/>
          </a:bodyPr>
          <a:lstStyle/>
          <a:p>
            <a:pPr lvl="0" rtl="0">
              <a:spcBef>
                <a:spcPts val="0"/>
              </a:spcBef>
              <a:buNone/>
            </a:pPr>
            <a:r>
              <a:rPr lang="en"/>
              <a:t>TOP HMWs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sp>
        <p:nvSpPr>
          <p:cNvPr id="191" name="Shape 191"/>
          <p:cNvSpPr txBox="1"/>
          <p:nvPr>
            <p:ph idx="1" type="body"/>
          </p:nvPr>
        </p:nvSpPr>
        <p:spPr>
          <a:xfrm>
            <a:off x="2225675" y="2161800"/>
            <a:ext cx="4692600" cy="819899"/>
          </a:xfrm>
          <a:prstGeom prst="rect">
            <a:avLst/>
          </a:prstGeom>
        </p:spPr>
        <p:txBody>
          <a:bodyPr anchorCtr="0" anchor="ctr" bIns="91425" lIns="91425" rIns="91425" tIns="91425">
            <a:noAutofit/>
          </a:bodyPr>
          <a:lstStyle/>
          <a:p>
            <a:pPr lvl="0" algn="l">
              <a:spcBef>
                <a:spcPts val="0"/>
              </a:spcBef>
              <a:buNone/>
            </a:pPr>
            <a:r>
              <a:rPr lang="en"/>
              <a:t>1. </a:t>
            </a:r>
            <a:r>
              <a:rPr lang="en"/>
              <a:t>“How might we help musicians meet other musicians in the area?”</a:t>
            </a:r>
          </a:p>
        </p:txBody>
      </p:sp>
      <p:sp>
        <p:nvSpPr>
          <p:cNvPr id="192" name="Shape 192"/>
          <p:cNvSpPr txBox="1"/>
          <p:nvPr>
            <p:ph idx="4294967295" type="subTitle"/>
          </p:nvPr>
        </p:nvSpPr>
        <p:spPr>
          <a:xfrm>
            <a:off x="2647925" y="4285400"/>
            <a:ext cx="3848100" cy="784800"/>
          </a:xfrm>
          <a:prstGeom prst="rect">
            <a:avLst/>
          </a:prstGeom>
        </p:spPr>
        <p:txBody>
          <a:bodyPr anchorCtr="0" anchor="t" bIns="91425" lIns="91425" rIns="91425" tIns="91425">
            <a:noAutofit/>
          </a:bodyPr>
          <a:lstStyle/>
          <a:p>
            <a:pPr lvl="0" rtl="0" algn="ctr">
              <a:spcBef>
                <a:spcPts val="0"/>
              </a:spcBef>
              <a:buNone/>
            </a:pPr>
            <a:r>
              <a:rPr lang="en">
                <a:solidFill>
                  <a:srgbClr val="33CCFF"/>
                </a:solidFill>
              </a:rPr>
              <a:t>POV: Uche U. </a:t>
            </a:r>
          </a:p>
        </p:txBody>
      </p:sp>
      <p:pic>
        <p:nvPicPr>
          <p:cNvPr id="193" name="Shape 193"/>
          <p:cNvPicPr preferRelativeResize="0"/>
          <p:nvPr/>
        </p:nvPicPr>
        <p:blipFill>
          <a:blip r:embed="rId3">
            <a:alphaModFix/>
          </a:blip>
          <a:stretch>
            <a:fillRect/>
          </a:stretch>
        </p:blipFill>
        <p:spPr>
          <a:xfrm>
            <a:off x="6629400" y="164975"/>
            <a:ext cx="1996824" cy="19968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 name="Shape 197"/>
        <p:cNvGrpSpPr/>
        <p:nvPr/>
      </p:nvGrpSpPr>
      <p:grpSpPr>
        <a:xfrm>
          <a:off x="0" y="0"/>
          <a:ext cx="0" cy="0"/>
          <a:chOff x="0" y="0"/>
          <a:chExt cx="0" cy="0"/>
        </a:xfrm>
      </p:grpSpPr>
      <p:sp>
        <p:nvSpPr>
          <p:cNvPr id="198" name="Shape 198"/>
          <p:cNvSpPr txBox="1"/>
          <p:nvPr>
            <p:ph idx="1" type="body"/>
          </p:nvPr>
        </p:nvSpPr>
        <p:spPr>
          <a:xfrm>
            <a:off x="2225675" y="2161800"/>
            <a:ext cx="4692600" cy="819900"/>
          </a:xfrm>
          <a:prstGeom prst="rect">
            <a:avLst/>
          </a:prstGeom>
        </p:spPr>
        <p:txBody>
          <a:bodyPr anchorCtr="0" anchor="ctr" bIns="91425" lIns="91425" rIns="91425" tIns="91425">
            <a:noAutofit/>
          </a:bodyPr>
          <a:lstStyle/>
          <a:p>
            <a:pPr lvl="0" rtl="0" algn="l">
              <a:spcBef>
                <a:spcPts val="0"/>
              </a:spcBef>
              <a:buNone/>
            </a:pPr>
            <a:r>
              <a:rPr lang="en"/>
              <a:t>2. “How might we reduce the time commitment needed to stay updated and find new artists/live performances that someone will love?”</a:t>
            </a:r>
          </a:p>
        </p:txBody>
      </p:sp>
      <p:sp>
        <p:nvSpPr>
          <p:cNvPr id="199" name="Shape 199"/>
          <p:cNvSpPr txBox="1"/>
          <p:nvPr>
            <p:ph idx="4294967295" type="subTitle"/>
          </p:nvPr>
        </p:nvSpPr>
        <p:spPr>
          <a:xfrm>
            <a:off x="2647925" y="4285400"/>
            <a:ext cx="3848100" cy="784800"/>
          </a:xfrm>
          <a:prstGeom prst="rect">
            <a:avLst/>
          </a:prstGeom>
        </p:spPr>
        <p:txBody>
          <a:bodyPr anchorCtr="0" anchor="t" bIns="91425" lIns="91425" rIns="91425" tIns="91425">
            <a:noAutofit/>
          </a:bodyPr>
          <a:lstStyle/>
          <a:p>
            <a:pPr lvl="0" rtl="0" algn="ctr">
              <a:spcBef>
                <a:spcPts val="0"/>
              </a:spcBef>
              <a:buNone/>
            </a:pPr>
            <a:r>
              <a:rPr lang="en">
                <a:solidFill>
                  <a:srgbClr val="33CCFF"/>
                </a:solidFill>
              </a:rPr>
              <a:t>POV: Kevin M. </a:t>
            </a:r>
          </a:p>
        </p:txBody>
      </p:sp>
      <p:pic>
        <p:nvPicPr>
          <p:cNvPr id="200" name="Shape 200"/>
          <p:cNvPicPr preferRelativeResize="0"/>
          <p:nvPr/>
        </p:nvPicPr>
        <p:blipFill>
          <a:blip r:embed="rId3">
            <a:alphaModFix/>
          </a:blip>
          <a:stretch>
            <a:fillRect/>
          </a:stretch>
        </p:blipFill>
        <p:spPr>
          <a:xfrm>
            <a:off x="6629400" y="164975"/>
            <a:ext cx="1996824" cy="19968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41F30"/>
        </a:solidFill>
      </p:bgPr>
    </p:bg>
    <p:spTree>
      <p:nvGrpSpPr>
        <p:cNvPr id="204" name="Shape 204"/>
        <p:cNvGrpSpPr/>
        <p:nvPr/>
      </p:nvGrpSpPr>
      <p:grpSpPr>
        <a:xfrm>
          <a:off x="0" y="0"/>
          <a:ext cx="0" cy="0"/>
          <a:chOff x="0" y="0"/>
          <a:chExt cx="0" cy="0"/>
        </a:xfrm>
      </p:grpSpPr>
      <p:sp>
        <p:nvSpPr>
          <p:cNvPr id="205" name="Shape 205"/>
          <p:cNvSpPr txBox="1"/>
          <p:nvPr>
            <p:ph idx="1" type="body"/>
          </p:nvPr>
        </p:nvSpPr>
        <p:spPr>
          <a:xfrm>
            <a:off x="2225675" y="2161800"/>
            <a:ext cx="4692600" cy="819900"/>
          </a:xfrm>
          <a:prstGeom prst="rect">
            <a:avLst/>
          </a:prstGeom>
        </p:spPr>
        <p:txBody>
          <a:bodyPr anchorCtr="0" anchor="ctr" bIns="91425" lIns="91425" rIns="91425" tIns="91425">
            <a:noAutofit/>
          </a:bodyPr>
          <a:lstStyle/>
          <a:p>
            <a:pPr lvl="0" rtl="0" algn="l">
              <a:spcBef>
                <a:spcPts val="0"/>
              </a:spcBef>
              <a:buNone/>
            </a:pPr>
            <a:r>
              <a:rPr lang="en"/>
              <a:t>3. “How might we help experienced people make a career out of their interests in music?”</a:t>
            </a:r>
          </a:p>
        </p:txBody>
      </p:sp>
      <p:sp>
        <p:nvSpPr>
          <p:cNvPr id="206" name="Shape 206"/>
          <p:cNvSpPr txBox="1"/>
          <p:nvPr>
            <p:ph idx="4294967295" type="subTitle"/>
          </p:nvPr>
        </p:nvSpPr>
        <p:spPr>
          <a:xfrm>
            <a:off x="2647925" y="4285400"/>
            <a:ext cx="3848100" cy="784800"/>
          </a:xfrm>
          <a:prstGeom prst="rect">
            <a:avLst/>
          </a:prstGeom>
        </p:spPr>
        <p:txBody>
          <a:bodyPr anchorCtr="0" anchor="t" bIns="91425" lIns="91425" rIns="91425" tIns="91425">
            <a:noAutofit/>
          </a:bodyPr>
          <a:lstStyle/>
          <a:p>
            <a:pPr lvl="0" rtl="0" algn="ctr">
              <a:spcBef>
                <a:spcPts val="0"/>
              </a:spcBef>
              <a:buNone/>
            </a:pPr>
            <a:r>
              <a:rPr lang="en">
                <a:solidFill>
                  <a:srgbClr val="33CCFF"/>
                </a:solidFill>
              </a:rPr>
              <a:t>POV: Melina R. </a:t>
            </a:r>
          </a:p>
        </p:txBody>
      </p:sp>
      <p:pic>
        <p:nvPicPr>
          <p:cNvPr id="207" name="Shape 207"/>
          <p:cNvPicPr preferRelativeResize="0"/>
          <p:nvPr/>
        </p:nvPicPr>
        <p:blipFill>
          <a:blip r:embed="rId3">
            <a:alphaModFix/>
          </a:blip>
          <a:stretch>
            <a:fillRect/>
          </a:stretch>
        </p:blipFill>
        <p:spPr>
          <a:xfrm>
            <a:off x="6630450" y="152300"/>
            <a:ext cx="2017425" cy="2009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umain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